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5"/>
  </p:notesMasterIdLst>
  <p:sldIdLst>
    <p:sldId id="268" r:id="rId2"/>
    <p:sldId id="272" r:id="rId3"/>
    <p:sldId id="273" r:id="rId4"/>
    <p:sldId id="278" r:id="rId5"/>
    <p:sldId id="269" r:id="rId6"/>
    <p:sldId id="271" r:id="rId7"/>
    <p:sldId id="270" r:id="rId8"/>
    <p:sldId id="274" r:id="rId9"/>
    <p:sldId id="275" r:id="rId10"/>
    <p:sldId id="276" r:id="rId11"/>
    <p:sldId id="277" r:id="rId12"/>
    <p:sldId id="280" r:id="rId13"/>
    <p:sldId id="281" r:id="rId14"/>
  </p:sldIdLst>
  <p:sldSz cx="9144000" cy="5143500" type="screen16x9"/>
  <p:notesSz cx="5143500" cy="9144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95" d="100"/>
          <a:sy n="95" d="100"/>
        </p:scale>
        <p:origin x="82" y="29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416103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4" name="Google Shape;264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65" name="Google Shape;265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5732071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6" name="Google Shape;336;p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7" name="Google Shape;337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4520632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6" name="Google Shape;336;p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7" name="Google Shape;337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94706025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" name="Google Shape;281;p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2" name="Google Shape;282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92171265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" name="Google Shape;281;p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2" name="Google Shape;282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81779813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" name="Google Shape;281;p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2" name="Google Shape;282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43619646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" name="Google Shape;281;p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2" name="Google Shape;282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81685992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" name="Google Shape;281;p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2" name="Google Shape;282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02362461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" name="Google Shape;281;p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2" name="Google Shape;282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33145819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" name="Google Shape;281;p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2" name="Google Shape;282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91672290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" name="Google Shape;281;p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2" name="Google Shape;282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62630322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" name="Google Shape;281;p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2" name="Google Shape;282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23373751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" name="Google Shape;281;p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2" name="Google Shape;282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4446065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>
  <p:cSld name="Title slid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19"/>
          <p:cNvSpPr txBox="1">
            <a:spLocks noGrp="1"/>
          </p:cNvSpPr>
          <p:nvPr>
            <p:ph type="ctrTitle"/>
          </p:nvPr>
        </p:nvSpPr>
        <p:spPr>
          <a:xfrm>
            <a:off x="897300" y="1386863"/>
            <a:ext cx="4042500" cy="216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500"/>
              <a:buFont typeface="Arial"/>
              <a:buNone/>
              <a:defRPr sz="4300"/>
            </a:lvl1pPr>
            <a:lvl2pPr lvl="1" algn="ctr">
              <a:spcBef>
                <a:spcPts val="0"/>
              </a:spcBef>
              <a:spcAft>
                <a:spcPts val="0"/>
              </a:spcAft>
              <a:buSzPts val="8500"/>
              <a:buNone/>
              <a:defRPr sz="8500"/>
            </a:lvl2pPr>
            <a:lvl3pPr lvl="2" algn="ctr">
              <a:spcBef>
                <a:spcPts val="0"/>
              </a:spcBef>
              <a:spcAft>
                <a:spcPts val="0"/>
              </a:spcAft>
              <a:buSzPts val="8500"/>
              <a:buNone/>
              <a:defRPr sz="8500"/>
            </a:lvl3pPr>
            <a:lvl4pPr lvl="3" algn="ctr">
              <a:spcBef>
                <a:spcPts val="0"/>
              </a:spcBef>
              <a:spcAft>
                <a:spcPts val="0"/>
              </a:spcAft>
              <a:buSzPts val="8500"/>
              <a:buNone/>
              <a:defRPr sz="8500"/>
            </a:lvl4pPr>
            <a:lvl5pPr lvl="4" algn="ctr">
              <a:spcBef>
                <a:spcPts val="0"/>
              </a:spcBef>
              <a:spcAft>
                <a:spcPts val="0"/>
              </a:spcAft>
              <a:buSzPts val="8500"/>
              <a:buNone/>
              <a:defRPr sz="8500"/>
            </a:lvl5pPr>
            <a:lvl6pPr lvl="5" algn="ctr">
              <a:spcBef>
                <a:spcPts val="0"/>
              </a:spcBef>
              <a:spcAft>
                <a:spcPts val="0"/>
              </a:spcAft>
              <a:buSzPts val="8500"/>
              <a:buNone/>
              <a:defRPr sz="8500"/>
            </a:lvl6pPr>
            <a:lvl7pPr lvl="6" algn="ctr">
              <a:spcBef>
                <a:spcPts val="0"/>
              </a:spcBef>
              <a:spcAft>
                <a:spcPts val="0"/>
              </a:spcAft>
              <a:buSzPts val="8500"/>
              <a:buNone/>
              <a:defRPr sz="8500"/>
            </a:lvl7pPr>
            <a:lvl8pPr lvl="7" algn="ctr">
              <a:spcBef>
                <a:spcPts val="0"/>
              </a:spcBef>
              <a:spcAft>
                <a:spcPts val="0"/>
              </a:spcAft>
              <a:buSzPts val="8500"/>
              <a:buNone/>
              <a:defRPr sz="8500"/>
            </a:lvl8pPr>
            <a:lvl9pPr lvl="8" algn="ctr">
              <a:spcBef>
                <a:spcPts val="0"/>
              </a:spcBef>
              <a:spcAft>
                <a:spcPts val="0"/>
              </a:spcAft>
              <a:buSzPts val="8500"/>
              <a:buNone/>
              <a:defRPr sz="8500"/>
            </a:lvl9pPr>
          </a:lstStyle>
          <a:p>
            <a:endParaRPr/>
          </a:p>
        </p:txBody>
      </p:sp>
      <p:sp>
        <p:nvSpPr>
          <p:cNvPr id="17" name="Google Shape;17;p19"/>
          <p:cNvSpPr>
            <a:spLocks noGrp="1"/>
          </p:cNvSpPr>
          <p:nvPr>
            <p:ph type="pic" idx="2"/>
          </p:nvPr>
        </p:nvSpPr>
        <p:spPr>
          <a:xfrm>
            <a:off x="5467651" y="704776"/>
            <a:ext cx="3733800" cy="3733800"/>
          </a:xfrm>
          <a:prstGeom prst="roundRect">
            <a:avLst>
              <a:gd name="adj" fmla="val 16667"/>
            </a:avLst>
          </a:prstGeom>
          <a:noFill/>
          <a:ln>
            <a:noFill/>
          </a:ln>
        </p:spPr>
        <p:txBody>
          <a:bodyPr/>
          <a:lstStyle/>
          <a:p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1033648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 6">
  <p:cSld name="Title Only 6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20"/>
          <p:cNvSpPr txBox="1">
            <a:spLocks noGrp="1"/>
          </p:cNvSpPr>
          <p:nvPr>
            <p:ph type="body" idx="1"/>
          </p:nvPr>
        </p:nvSpPr>
        <p:spPr>
          <a:xfrm>
            <a:off x="312421" y="787417"/>
            <a:ext cx="8347097" cy="38287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342900" lvl="0" indent="-17145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350" b="0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685800" lvl="1" indent="-257175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028700" lvl="2" indent="-257175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371600" lvl="3" indent="-257175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1714500" lvl="4" indent="-257175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057400" lvl="5" indent="-257175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2400300" lvl="6" indent="-257175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2743200" lvl="7" indent="-257175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3086100" lvl="8" indent="-257175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0" name="Google Shape;20;p20"/>
          <p:cNvSpPr txBox="1">
            <a:spLocks noGrp="1"/>
          </p:cNvSpPr>
          <p:nvPr>
            <p:ph type="title"/>
          </p:nvPr>
        </p:nvSpPr>
        <p:spPr>
          <a:xfrm>
            <a:off x="312421" y="213192"/>
            <a:ext cx="8347097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Arial"/>
              <a:buNone/>
              <a:defRPr sz="2700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21" name="Google Shape;21;p20"/>
          <p:cNvPicPr preferRelativeResize="0"/>
          <p:nvPr/>
        </p:nvPicPr>
        <p:blipFill rotWithShape="1">
          <a:blip r:embed="rId2">
            <a:alphaModFix/>
          </a:blip>
          <a:srcRect l="23600" t="36972" r="22400" b="37656"/>
          <a:stretch/>
        </p:blipFill>
        <p:spPr>
          <a:xfrm>
            <a:off x="7899654" y="4616120"/>
            <a:ext cx="1122426" cy="461442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2" name="Google Shape;22;p20"/>
          <p:cNvGrpSpPr/>
          <p:nvPr/>
        </p:nvGrpSpPr>
        <p:grpSpPr>
          <a:xfrm>
            <a:off x="0" y="3640113"/>
            <a:ext cx="1070957" cy="1503388"/>
            <a:chOff x="0" y="4853484"/>
            <a:chExt cx="1427942" cy="2004517"/>
          </a:xfrm>
        </p:grpSpPr>
        <p:sp>
          <p:nvSpPr>
            <p:cNvPr id="23" name="Google Shape;23;p20"/>
            <p:cNvSpPr/>
            <p:nvPr/>
          </p:nvSpPr>
          <p:spPr>
            <a:xfrm>
              <a:off x="1" y="5409532"/>
              <a:ext cx="1427941" cy="1448469"/>
            </a:xfrm>
            <a:custGeom>
              <a:avLst/>
              <a:gdLst/>
              <a:ahLst/>
              <a:cxnLst/>
              <a:rect l="l" t="t" r="r" b="b"/>
              <a:pathLst>
                <a:path w="1427941" h="1448469" extrusionOk="0">
                  <a:moveTo>
                    <a:pt x="0" y="0"/>
                  </a:moveTo>
                  <a:lnTo>
                    <a:pt x="57327" y="45836"/>
                  </a:lnTo>
                  <a:cubicBezTo>
                    <a:pt x="1338187" y="1311834"/>
                    <a:pt x="1338187" y="1311834"/>
                    <a:pt x="1338187" y="1311834"/>
                  </a:cubicBezTo>
                  <a:cubicBezTo>
                    <a:pt x="1377213" y="1349774"/>
                    <a:pt x="1406483" y="1394204"/>
                    <a:pt x="1425996" y="1441941"/>
                  </a:cubicBezTo>
                  <a:lnTo>
                    <a:pt x="1427941" y="1448469"/>
                  </a:lnTo>
                  <a:lnTo>
                    <a:pt x="0" y="1448469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400"/>
                <a:buFont typeface="Arial"/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4" name="Google Shape;24;p20"/>
            <p:cNvSpPr/>
            <p:nvPr/>
          </p:nvSpPr>
          <p:spPr>
            <a:xfrm>
              <a:off x="0" y="4853484"/>
              <a:ext cx="785466" cy="1751192"/>
            </a:xfrm>
            <a:custGeom>
              <a:avLst/>
              <a:gdLst/>
              <a:ahLst/>
              <a:cxnLst/>
              <a:rect l="l" t="t" r="r" b="b"/>
              <a:pathLst>
                <a:path w="785466" h="1751192" extrusionOk="0">
                  <a:moveTo>
                    <a:pt x="0" y="0"/>
                  </a:moveTo>
                  <a:lnTo>
                    <a:pt x="83779" y="82807"/>
                  </a:lnTo>
                  <a:cubicBezTo>
                    <a:pt x="715399" y="707095"/>
                    <a:pt x="715399" y="707095"/>
                    <a:pt x="715399" y="707095"/>
                  </a:cubicBezTo>
                  <a:cubicBezTo>
                    <a:pt x="808822" y="797918"/>
                    <a:pt x="808822" y="950883"/>
                    <a:pt x="715399" y="1044096"/>
                  </a:cubicBezTo>
                  <a:cubicBezTo>
                    <a:pt x="284213" y="1470277"/>
                    <a:pt x="95570" y="1656731"/>
                    <a:pt x="13038" y="1738305"/>
                  </a:cubicBezTo>
                  <a:lnTo>
                    <a:pt x="0" y="1751192"/>
                  </a:lnTo>
                  <a:close/>
                </a:path>
              </a:pathLst>
            </a:custGeom>
            <a:solidFill>
              <a:schemeClr val="accent2">
                <a:alpha val="49019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400"/>
                <a:buFont typeface="Arial"/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25" name="Google Shape;25;p20"/>
          <p:cNvGrpSpPr/>
          <p:nvPr/>
        </p:nvGrpSpPr>
        <p:grpSpPr>
          <a:xfrm>
            <a:off x="8492841" y="0"/>
            <a:ext cx="651160" cy="1544652"/>
            <a:chOff x="11323788" y="0"/>
            <a:chExt cx="868213" cy="2059536"/>
          </a:xfrm>
        </p:grpSpPr>
        <p:sp>
          <p:nvSpPr>
            <p:cNvPr id="26" name="Google Shape;26;p20"/>
            <p:cNvSpPr/>
            <p:nvPr/>
          </p:nvSpPr>
          <p:spPr>
            <a:xfrm>
              <a:off x="11334998" y="132831"/>
              <a:ext cx="857002" cy="1926705"/>
            </a:xfrm>
            <a:custGeom>
              <a:avLst/>
              <a:gdLst/>
              <a:ahLst/>
              <a:cxnLst/>
              <a:rect l="l" t="t" r="r" b="b"/>
              <a:pathLst>
                <a:path w="857002" h="1926705" extrusionOk="0">
                  <a:moveTo>
                    <a:pt x="857002" y="0"/>
                  </a:moveTo>
                  <a:lnTo>
                    <a:pt x="857002" y="1926705"/>
                  </a:lnTo>
                  <a:lnTo>
                    <a:pt x="841468" y="1911400"/>
                  </a:lnTo>
                  <a:cubicBezTo>
                    <a:pt x="83790" y="1164852"/>
                    <a:pt x="83790" y="1164852"/>
                    <a:pt x="83790" y="1164852"/>
                  </a:cubicBezTo>
                  <a:cubicBezTo>
                    <a:pt x="-27930" y="1053384"/>
                    <a:pt x="-27930" y="870463"/>
                    <a:pt x="83790" y="761853"/>
                  </a:cubicBezTo>
                  <a:cubicBezTo>
                    <a:pt x="486089" y="365464"/>
                    <a:pt x="712383" y="142495"/>
                    <a:pt x="839672" y="17075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400"/>
                <a:buFont typeface="Arial"/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7" name="Google Shape;27;p20"/>
            <p:cNvSpPr/>
            <p:nvPr/>
          </p:nvSpPr>
          <p:spPr>
            <a:xfrm>
              <a:off x="11323788" y="0"/>
              <a:ext cx="868213" cy="1244264"/>
            </a:xfrm>
            <a:custGeom>
              <a:avLst/>
              <a:gdLst/>
              <a:ahLst/>
              <a:cxnLst/>
              <a:rect l="l" t="t" r="r" b="b"/>
              <a:pathLst>
                <a:path w="868213" h="1244264" extrusionOk="0">
                  <a:moveTo>
                    <a:pt x="469698" y="0"/>
                  </a:moveTo>
                  <a:lnTo>
                    <a:pt x="868213" y="0"/>
                  </a:lnTo>
                  <a:lnTo>
                    <a:pt x="868213" y="1159211"/>
                  </a:lnTo>
                  <a:lnTo>
                    <a:pt x="859115" y="1168204"/>
                  </a:lnTo>
                  <a:cubicBezTo>
                    <a:pt x="830185" y="1196798"/>
                    <a:pt x="830185" y="1196798"/>
                    <a:pt x="830185" y="1196798"/>
                  </a:cubicBezTo>
                  <a:cubicBezTo>
                    <a:pt x="765039" y="1260086"/>
                    <a:pt x="663891" y="1260086"/>
                    <a:pt x="600459" y="1196798"/>
                  </a:cubicBezTo>
                  <a:cubicBezTo>
                    <a:pt x="50146" y="654569"/>
                    <a:pt x="50146" y="654569"/>
                    <a:pt x="50146" y="654569"/>
                  </a:cubicBezTo>
                  <a:cubicBezTo>
                    <a:pt x="-16715" y="587859"/>
                    <a:pt x="-16715" y="478387"/>
                    <a:pt x="50146" y="413388"/>
                  </a:cubicBezTo>
                  <a:cubicBezTo>
                    <a:pt x="256513" y="210053"/>
                    <a:pt x="385493" y="82968"/>
                    <a:pt x="466105" y="3540"/>
                  </a:cubicBezTo>
                  <a:close/>
                </a:path>
              </a:pathLst>
            </a:custGeom>
            <a:solidFill>
              <a:schemeClr val="accent2">
                <a:alpha val="49019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400"/>
                <a:buFont typeface="Arial"/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42248140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 Only">
    <p:spTree>
      <p:nvGrpSpPr>
        <p:cNvPr id="1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27"/>
          <p:cNvSpPr txBox="1">
            <a:spLocks noGrp="1"/>
          </p:cNvSpPr>
          <p:nvPr>
            <p:ph type="title"/>
          </p:nvPr>
        </p:nvSpPr>
        <p:spPr>
          <a:xfrm>
            <a:off x="285750" y="170974"/>
            <a:ext cx="8378189" cy="64038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  <a:defRPr sz="27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8" name="Google Shape;118;p27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9" name="Google Shape;119;p27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0" name="Google Shape;120;p27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fld id="{00000000-1234-1234-1234-123412341234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21" name="Google Shape;121;p27"/>
          <p:cNvGrpSpPr/>
          <p:nvPr/>
        </p:nvGrpSpPr>
        <p:grpSpPr>
          <a:xfrm flipH="1">
            <a:off x="1" y="2983196"/>
            <a:ext cx="626180" cy="2124312"/>
            <a:chOff x="11357094" y="3977595"/>
            <a:chExt cx="834907" cy="2832416"/>
          </a:xfrm>
        </p:grpSpPr>
        <p:sp>
          <p:nvSpPr>
            <p:cNvPr id="122" name="Google Shape;122;p27"/>
            <p:cNvSpPr/>
            <p:nvPr/>
          </p:nvSpPr>
          <p:spPr>
            <a:xfrm>
              <a:off x="11357094" y="3977595"/>
              <a:ext cx="834907" cy="1977689"/>
            </a:xfrm>
            <a:custGeom>
              <a:avLst/>
              <a:gdLst/>
              <a:ahLst/>
              <a:cxnLst/>
              <a:rect l="l" t="t" r="r" b="b"/>
              <a:pathLst>
                <a:path w="834907" h="1977689" extrusionOk="0">
                  <a:moveTo>
                    <a:pt x="834907" y="0"/>
                  </a:moveTo>
                  <a:lnTo>
                    <a:pt x="834907" y="1977689"/>
                  </a:lnTo>
                  <a:lnTo>
                    <a:pt x="806249" y="1949452"/>
                  </a:lnTo>
                  <a:cubicBezTo>
                    <a:pt x="117079" y="1270399"/>
                    <a:pt x="117079" y="1270399"/>
                    <a:pt x="117079" y="1270399"/>
                  </a:cubicBezTo>
                  <a:cubicBezTo>
                    <a:pt x="-39026" y="1114645"/>
                    <a:pt x="-39026" y="859049"/>
                    <a:pt x="117079" y="707289"/>
                  </a:cubicBezTo>
                  <a:cubicBezTo>
                    <a:pt x="357991" y="469915"/>
                    <a:pt x="553731" y="277048"/>
                    <a:pt x="712771" y="120343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400"/>
                <a:buFont typeface="Arial"/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3" name="Google Shape;123;p27"/>
            <p:cNvSpPr/>
            <p:nvPr/>
          </p:nvSpPr>
          <p:spPr>
            <a:xfrm>
              <a:off x="11463905" y="5176282"/>
              <a:ext cx="728095" cy="1633729"/>
            </a:xfrm>
            <a:custGeom>
              <a:avLst/>
              <a:gdLst/>
              <a:ahLst/>
              <a:cxnLst/>
              <a:rect l="l" t="t" r="r" b="b"/>
              <a:pathLst>
                <a:path w="728095" h="1633729" extrusionOk="0">
                  <a:moveTo>
                    <a:pt x="728095" y="0"/>
                  </a:moveTo>
                  <a:lnTo>
                    <a:pt x="728095" y="1633729"/>
                  </a:lnTo>
                  <a:lnTo>
                    <a:pt x="703661" y="1609654"/>
                  </a:lnTo>
                  <a:cubicBezTo>
                    <a:pt x="70068" y="985365"/>
                    <a:pt x="70068" y="985365"/>
                    <a:pt x="70068" y="985365"/>
                  </a:cubicBezTo>
                  <a:cubicBezTo>
                    <a:pt x="-23355" y="892152"/>
                    <a:pt x="-23355" y="739187"/>
                    <a:pt x="70068" y="648364"/>
                  </a:cubicBezTo>
                  <a:cubicBezTo>
                    <a:pt x="406482" y="316890"/>
                    <a:pt x="595715" y="130436"/>
                    <a:pt x="702159" y="25556"/>
                  </a:cubicBezTo>
                  <a:close/>
                </a:path>
              </a:pathLst>
            </a:custGeom>
            <a:solidFill>
              <a:schemeClr val="accent2">
                <a:alpha val="53333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400"/>
                <a:buFont typeface="Arial"/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24" name="Google Shape;124;p27"/>
          <p:cNvGrpSpPr/>
          <p:nvPr/>
        </p:nvGrpSpPr>
        <p:grpSpPr>
          <a:xfrm flipH="1">
            <a:off x="8094236" y="0"/>
            <a:ext cx="1049765" cy="1522323"/>
            <a:chOff x="0" y="0"/>
            <a:chExt cx="1399687" cy="2029764"/>
          </a:xfrm>
        </p:grpSpPr>
        <p:sp>
          <p:nvSpPr>
            <p:cNvPr id="125" name="Google Shape;125;p27"/>
            <p:cNvSpPr/>
            <p:nvPr/>
          </p:nvSpPr>
          <p:spPr>
            <a:xfrm>
              <a:off x="0" y="0"/>
              <a:ext cx="1399687" cy="1330529"/>
            </a:xfrm>
            <a:custGeom>
              <a:avLst/>
              <a:gdLst/>
              <a:ahLst/>
              <a:cxnLst/>
              <a:rect l="l" t="t" r="r" b="b"/>
              <a:pathLst>
                <a:path w="1399687" h="1330529" extrusionOk="0">
                  <a:moveTo>
                    <a:pt x="0" y="0"/>
                  </a:moveTo>
                  <a:lnTo>
                    <a:pt x="1359949" y="0"/>
                  </a:lnTo>
                  <a:lnTo>
                    <a:pt x="1378740" y="35297"/>
                  </a:lnTo>
                  <a:cubicBezTo>
                    <a:pt x="1420635" y="137789"/>
                    <a:pt x="1399687" y="261582"/>
                    <a:pt x="1315897" y="345183"/>
                  </a:cubicBezTo>
                  <a:cubicBezTo>
                    <a:pt x="399221" y="1251216"/>
                    <a:pt x="399221" y="1251216"/>
                    <a:pt x="399221" y="1251216"/>
                  </a:cubicBezTo>
                  <a:cubicBezTo>
                    <a:pt x="290366" y="1356967"/>
                    <a:pt x="121353" y="1356967"/>
                    <a:pt x="15363" y="1251216"/>
                  </a:cubicBezTo>
                  <a:lnTo>
                    <a:pt x="0" y="1236079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400"/>
                <a:buFont typeface="Arial"/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6" name="Google Shape;126;p27"/>
            <p:cNvSpPr/>
            <p:nvPr/>
          </p:nvSpPr>
          <p:spPr>
            <a:xfrm>
              <a:off x="1" y="609193"/>
              <a:ext cx="766351" cy="1420571"/>
            </a:xfrm>
            <a:custGeom>
              <a:avLst/>
              <a:gdLst/>
              <a:ahLst/>
              <a:cxnLst/>
              <a:rect l="l" t="t" r="r" b="b"/>
              <a:pathLst>
                <a:path w="766351" h="1420571" extrusionOk="0">
                  <a:moveTo>
                    <a:pt x="52100" y="0"/>
                  </a:moveTo>
                  <a:cubicBezTo>
                    <a:pt x="93460" y="0"/>
                    <a:pt x="135033" y="15822"/>
                    <a:pt x="167606" y="47467"/>
                  </a:cubicBezTo>
                  <a:cubicBezTo>
                    <a:pt x="716206" y="589695"/>
                    <a:pt x="716206" y="589695"/>
                    <a:pt x="716206" y="589695"/>
                  </a:cubicBezTo>
                  <a:cubicBezTo>
                    <a:pt x="783066" y="654694"/>
                    <a:pt x="783066" y="764166"/>
                    <a:pt x="716206" y="830876"/>
                  </a:cubicBezTo>
                  <a:cubicBezTo>
                    <a:pt x="167606" y="1373105"/>
                    <a:pt x="167606" y="1373105"/>
                    <a:pt x="167606" y="1373105"/>
                  </a:cubicBezTo>
                  <a:cubicBezTo>
                    <a:pt x="135033" y="1404749"/>
                    <a:pt x="93460" y="1420571"/>
                    <a:pt x="52100" y="1420571"/>
                  </a:cubicBezTo>
                  <a:lnTo>
                    <a:pt x="0" y="1410390"/>
                  </a:lnTo>
                  <a:lnTo>
                    <a:pt x="0" y="10181"/>
                  </a:lnTo>
                  <a:close/>
                </a:path>
              </a:pathLst>
            </a:custGeom>
            <a:solidFill>
              <a:schemeClr val="accent2">
                <a:alpha val="53333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400"/>
                <a:buFont typeface="Arial"/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pic>
        <p:nvPicPr>
          <p:cNvPr id="127" name="Google Shape;127;p27"/>
          <p:cNvPicPr preferRelativeResize="0"/>
          <p:nvPr/>
        </p:nvPicPr>
        <p:blipFill rotWithShape="1">
          <a:blip r:embed="rId2">
            <a:alphaModFix/>
          </a:blip>
          <a:srcRect l="23600" t="36972" r="22400" b="37656"/>
          <a:stretch/>
        </p:blipFill>
        <p:spPr>
          <a:xfrm>
            <a:off x="7899654" y="4616120"/>
            <a:ext cx="1122426" cy="46144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453139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7" name="Google Shape;267;p1"/>
          <p:cNvSpPr/>
          <p:nvPr/>
        </p:nvSpPr>
        <p:spPr>
          <a:xfrm>
            <a:off x="7457214" y="3865396"/>
            <a:ext cx="2034725" cy="2020624"/>
          </a:xfrm>
          <a:custGeom>
            <a:avLst/>
            <a:gdLst/>
            <a:ahLst/>
            <a:cxnLst/>
            <a:rect l="l" t="t" r="r" b="b"/>
            <a:pathLst>
              <a:path w="853" h="849" extrusionOk="0">
                <a:moveTo>
                  <a:pt x="360" y="812"/>
                </a:moveTo>
                <a:cubicBezTo>
                  <a:pt x="39" y="495"/>
                  <a:pt x="39" y="495"/>
                  <a:pt x="39" y="495"/>
                </a:cubicBezTo>
                <a:cubicBezTo>
                  <a:pt x="0" y="456"/>
                  <a:pt x="0" y="392"/>
                  <a:pt x="39" y="354"/>
                </a:cubicBezTo>
                <a:cubicBezTo>
                  <a:pt x="360" y="37"/>
                  <a:pt x="360" y="37"/>
                  <a:pt x="360" y="37"/>
                </a:cubicBezTo>
                <a:cubicBezTo>
                  <a:pt x="397" y="0"/>
                  <a:pt x="456" y="0"/>
                  <a:pt x="494" y="37"/>
                </a:cubicBezTo>
                <a:cubicBezTo>
                  <a:pt x="814" y="354"/>
                  <a:pt x="814" y="354"/>
                  <a:pt x="814" y="354"/>
                </a:cubicBezTo>
                <a:cubicBezTo>
                  <a:pt x="853" y="392"/>
                  <a:pt x="853" y="456"/>
                  <a:pt x="814" y="495"/>
                </a:cubicBezTo>
                <a:cubicBezTo>
                  <a:pt x="494" y="812"/>
                  <a:pt x="494" y="812"/>
                  <a:pt x="494" y="812"/>
                </a:cubicBezTo>
                <a:cubicBezTo>
                  <a:pt x="456" y="849"/>
                  <a:pt x="397" y="849"/>
                  <a:pt x="360" y="812"/>
                </a:cubicBezTo>
                <a:close/>
              </a:path>
            </a:pathLst>
          </a:custGeom>
          <a:solidFill>
            <a:schemeClr val="accent3">
              <a:alpha val="49019"/>
            </a:schemeClr>
          </a:solidFill>
          <a:ln>
            <a:noFill/>
          </a:ln>
        </p:spPr>
        <p:txBody>
          <a:bodyPr spcFirstLastPara="1" wrap="square" lIns="91425" tIns="45694" rIns="91425" bIns="45694" anchor="t" anchorCtr="0">
            <a:noAutofit/>
          </a:bodyPr>
          <a:lstStyle/>
          <a:p>
            <a:endParaRPr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8" name="Google Shape;268;p1"/>
          <p:cNvSpPr txBox="1">
            <a:spLocks noGrp="1"/>
          </p:cNvSpPr>
          <p:nvPr>
            <p:ph type="ctrTitle"/>
          </p:nvPr>
        </p:nvSpPr>
        <p:spPr>
          <a:xfrm>
            <a:off x="897301" y="1580771"/>
            <a:ext cx="4279862" cy="15678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en-US" sz="4950" dirty="0"/>
              <a:t>Loop TV</a:t>
            </a:r>
            <a:endParaRPr sz="4950" dirty="0">
              <a:solidFill>
                <a:schemeClr val="accent1"/>
              </a:solidFill>
            </a:endParaRPr>
          </a:p>
        </p:txBody>
      </p:sp>
      <p:sp>
        <p:nvSpPr>
          <p:cNvPr id="269" name="Google Shape;269;p1"/>
          <p:cNvSpPr txBox="1">
            <a:spLocks noGrp="1"/>
          </p:cNvSpPr>
          <p:nvPr>
            <p:ph type="subTitle" idx="4294967295"/>
          </p:nvPr>
        </p:nvSpPr>
        <p:spPr>
          <a:xfrm>
            <a:off x="897300" y="3003130"/>
            <a:ext cx="4042500" cy="10726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indent="0">
              <a:lnSpc>
                <a:spcPts val="2700"/>
              </a:lnSpc>
              <a:spcAft>
                <a:spcPts val="1200"/>
              </a:spcAft>
              <a:buNone/>
            </a:pPr>
            <a:r>
              <a:rPr lang="en-US" sz="2000" dirty="0">
                <a:latin typeface="Arial" pitchFamily="34" charset="0"/>
                <a:ea typeface="Arial" pitchFamily="34" charset="-122"/>
                <a:cs typeface="Arial" pitchFamily="34" charset="-120"/>
              </a:rPr>
              <a:t>Chairman Presentation</a:t>
            </a:r>
          </a:p>
          <a:p>
            <a:pPr marL="0" indent="0">
              <a:lnSpc>
                <a:spcPts val="2700"/>
              </a:lnSpc>
              <a:spcAft>
                <a:spcPts val="1200"/>
              </a:spcAft>
              <a:buNone/>
            </a:pPr>
            <a:r>
              <a:rPr lang="en-US" sz="2000" dirty="0">
                <a:latin typeface="Arial" pitchFamily="34" charset="0"/>
                <a:cs typeface="Arial" pitchFamily="34" charset="-120"/>
              </a:rPr>
              <a:t>December 17 2025</a:t>
            </a:r>
            <a:endParaRPr lang="en-US" sz="2000" dirty="0"/>
          </a:p>
        </p:txBody>
      </p:sp>
      <p:grpSp>
        <p:nvGrpSpPr>
          <p:cNvPr id="271" name="Google Shape;271;p1"/>
          <p:cNvGrpSpPr/>
          <p:nvPr/>
        </p:nvGrpSpPr>
        <p:grpSpPr>
          <a:xfrm rot="10800000">
            <a:off x="-906265" y="-1315809"/>
            <a:ext cx="3412084" cy="3424416"/>
            <a:chOff x="9750890" y="4772865"/>
            <a:chExt cx="3293657" cy="3305565"/>
          </a:xfrm>
        </p:grpSpPr>
        <p:sp>
          <p:nvSpPr>
            <p:cNvPr id="272" name="Google Shape;272;p1"/>
            <p:cNvSpPr/>
            <p:nvPr/>
          </p:nvSpPr>
          <p:spPr>
            <a:xfrm rot="8075673">
              <a:off x="9933627" y="5556503"/>
              <a:ext cx="2928183" cy="1738289"/>
            </a:xfrm>
            <a:custGeom>
              <a:avLst/>
              <a:gdLst/>
              <a:ahLst/>
              <a:cxnLst/>
              <a:rect l="l" t="t" r="r" b="b"/>
              <a:pathLst>
                <a:path w="2928182" h="1738291" extrusionOk="0">
                  <a:moveTo>
                    <a:pt x="115254" y="1623038"/>
                  </a:moveTo>
                  <a:cubicBezTo>
                    <a:pt x="44044" y="1551828"/>
                    <a:pt x="0" y="1453453"/>
                    <a:pt x="0" y="1344790"/>
                  </a:cubicBezTo>
                  <a:lnTo>
                    <a:pt x="0" y="1197255"/>
                  </a:lnTo>
                  <a:lnTo>
                    <a:pt x="1214321" y="0"/>
                  </a:lnTo>
                  <a:lnTo>
                    <a:pt x="2928182" y="1738291"/>
                  </a:lnTo>
                  <a:lnTo>
                    <a:pt x="393501" y="1738291"/>
                  </a:lnTo>
                  <a:cubicBezTo>
                    <a:pt x="284839" y="1738291"/>
                    <a:pt x="186463" y="1694247"/>
                    <a:pt x="115254" y="1623038"/>
                  </a:cubicBezTo>
                  <a:close/>
                </a:path>
              </a:pathLst>
            </a:custGeom>
            <a:solidFill>
              <a:schemeClr val="accent2">
                <a:alpha val="55686"/>
              </a:schemeClr>
            </a:solidFill>
            <a:ln>
              <a:noFill/>
            </a:ln>
          </p:spPr>
          <p:txBody>
            <a:bodyPr spcFirstLastPara="1" wrap="square" lIns="68569" tIns="34275" rIns="68569" bIns="34275" anchor="ctr" anchorCtr="0">
              <a:noAutofit/>
            </a:bodyPr>
            <a:lstStyle/>
            <a:p>
              <a:pPr algn="ctr"/>
              <a:endParaRPr sz="13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73" name="Google Shape;273;p1"/>
            <p:cNvSpPr/>
            <p:nvPr/>
          </p:nvSpPr>
          <p:spPr>
            <a:xfrm rot="10800000">
              <a:off x="9764479" y="6490990"/>
              <a:ext cx="1055557" cy="367012"/>
            </a:xfrm>
            <a:custGeom>
              <a:avLst/>
              <a:gdLst/>
              <a:ahLst/>
              <a:cxnLst/>
              <a:rect l="l" t="t" r="r" b="b"/>
              <a:pathLst>
                <a:path w="1055558" h="367012" extrusionOk="0">
                  <a:moveTo>
                    <a:pt x="526683" y="367012"/>
                  </a:moveTo>
                  <a:cubicBezTo>
                    <a:pt x="430118" y="367012"/>
                    <a:pt x="334054" y="330070"/>
                    <a:pt x="260004" y="256187"/>
                  </a:cubicBezTo>
                  <a:cubicBezTo>
                    <a:pt x="179700" y="177062"/>
                    <a:pt x="104415" y="102882"/>
                    <a:pt x="33836" y="33339"/>
                  </a:cubicBezTo>
                  <a:lnTo>
                    <a:pt x="0" y="0"/>
                  </a:lnTo>
                  <a:lnTo>
                    <a:pt x="1055558" y="0"/>
                  </a:lnTo>
                  <a:lnTo>
                    <a:pt x="1024329" y="30866"/>
                  </a:lnTo>
                  <a:cubicBezTo>
                    <a:pt x="796364" y="256187"/>
                    <a:pt x="796364" y="256187"/>
                    <a:pt x="796364" y="256187"/>
                  </a:cubicBezTo>
                  <a:cubicBezTo>
                    <a:pt x="720313" y="330070"/>
                    <a:pt x="623248" y="367012"/>
                    <a:pt x="526683" y="367012"/>
                  </a:cubicBezTo>
                  <a:close/>
                </a:path>
              </a:pathLst>
            </a:custGeom>
            <a:solidFill>
              <a:srgbClr val="8D17A9">
                <a:alpha val="49803"/>
              </a:srgbClr>
            </a:solidFill>
            <a:ln>
              <a:noFill/>
            </a:ln>
          </p:spPr>
          <p:txBody>
            <a:bodyPr spcFirstLastPara="1" wrap="square" lIns="91425" tIns="45694" rIns="91425" bIns="45694" anchor="t" anchorCtr="0">
              <a:noAutofit/>
            </a:bodyPr>
            <a:lstStyle/>
            <a:p>
              <a:endParaRPr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74" name="Google Shape;274;p1"/>
            <p:cNvSpPr/>
            <p:nvPr/>
          </p:nvSpPr>
          <p:spPr>
            <a:xfrm rot="8078768">
              <a:off x="9761013" y="5833535"/>
              <a:ext cx="2445677" cy="1039207"/>
            </a:xfrm>
            <a:custGeom>
              <a:avLst/>
              <a:gdLst/>
              <a:ahLst/>
              <a:cxnLst/>
              <a:rect l="l" t="t" r="r" b="b"/>
              <a:pathLst>
                <a:path w="2445677" h="1039208" extrusionOk="0">
                  <a:moveTo>
                    <a:pt x="0" y="1025858"/>
                  </a:moveTo>
                  <a:lnTo>
                    <a:pt x="0" y="667513"/>
                  </a:lnTo>
                  <a:cubicBezTo>
                    <a:pt x="0" y="298856"/>
                    <a:pt x="298856" y="0"/>
                    <a:pt x="667513" y="0"/>
                  </a:cubicBezTo>
                  <a:lnTo>
                    <a:pt x="1419227" y="0"/>
                  </a:lnTo>
                  <a:lnTo>
                    <a:pt x="2445677" y="1039208"/>
                  </a:lnTo>
                  <a:close/>
                </a:path>
              </a:pathLst>
            </a:custGeom>
            <a:solidFill>
              <a:srgbClr val="C43CE4">
                <a:alpha val="71764"/>
              </a:srgbClr>
            </a:solidFill>
            <a:ln>
              <a:noFill/>
            </a:ln>
          </p:spPr>
          <p:txBody>
            <a:bodyPr spcFirstLastPara="1" wrap="square" lIns="68569" tIns="34275" rIns="68569" bIns="34275" anchor="ctr" anchorCtr="0">
              <a:noAutofit/>
            </a:bodyPr>
            <a:lstStyle/>
            <a:p>
              <a:pPr algn="ctr"/>
              <a:endParaRPr sz="13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75" name="Google Shape;275;p1"/>
            <p:cNvSpPr/>
            <p:nvPr/>
          </p:nvSpPr>
          <p:spPr>
            <a:xfrm rot="8075673">
              <a:off x="11593894" y="6577502"/>
              <a:ext cx="583815" cy="487604"/>
            </a:xfrm>
            <a:custGeom>
              <a:avLst/>
              <a:gdLst/>
              <a:ahLst/>
              <a:cxnLst/>
              <a:rect l="l" t="t" r="r" b="b"/>
              <a:pathLst>
                <a:path w="583815" h="487604" extrusionOk="0">
                  <a:moveTo>
                    <a:pt x="99449" y="388155"/>
                  </a:moveTo>
                  <a:cubicBezTo>
                    <a:pt x="38004" y="326710"/>
                    <a:pt x="0" y="241824"/>
                    <a:pt x="0" y="148063"/>
                  </a:cubicBezTo>
                  <a:lnTo>
                    <a:pt x="0" y="101615"/>
                  </a:lnTo>
                  <a:lnTo>
                    <a:pt x="103064" y="0"/>
                  </a:lnTo>
                  <a:lnTo>
                    <a:pt x="583815" y="487604"/>
                  </a:lnTo>
                  <a:lnTo>
                    <a:pt x="339541" y="487604"/>
                  </a:lnTo>
                  <a:cubicBezTo>
                    <a:pt x="245779" y="487604"/>
                    <a:pt x="160894" y="449599"/>
                    <a:pt x="99449" y="388155"/>
                  </a:cubicBezTo>
                  <a:close/>
                </a:path>
              </a:pathLst>
            </a:custGeom>
            <a:solidFill>
              <a:schemeClr val="accent3">
                <a:alpha val="66666"/>
              </a:schemeClr>
            </a:solidFill>
            <a:ln>
              <a:noFill/>
            </a:ln>
          </p:spPr>
          <p:txBody>
            <a:bodyPr spcFirstLastPara="1" wrap="square" lIns="68569" tIns="34275" rIns="68569" bIns="34275" anchor="ctr" anchorCtr="0">
              <a:noAutofit/>
            </a:bodyPr>
            <a:lstStyle/>
            <a:p>
              <a:pPr algn="ctr"/>
              <a:endParaRPr sz="13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76" name="Google Shape;276;p1"/>
            <p:cNvSpPr/>
            <p:nvPr/>
          </p:nvSpPr>
          <p:spPr>
            <a:xfrm rot="8075673">
              <a:off x="10816573" y="6373222"/>
              <a:ext cx="955928" cy="969554"/>
            </a:xfrm>
            <a:custGeom>
              <a:avLst/>
              <a:gdLst/>
              <a:ahLst/>
              <a:cxnLst/>
              <a:rect l="l" t="t" r="r" b="b"/>
              <a:pathLst>
                <a:path w="955928" h="969554" extrusionOk="0">
                  <a:moveTo>
                    <a:pt x="75100" y="894454"/>
                  </a:moveTo>
                  <a:cubicBezTo>
                    <a:pt x="28699" y="848054"/>
                    <a:pt x="0" y="783952"/>
                    <a:pt x="0" y="713147"/>
                  </a:cubicBezTo>
                  <a:lnTo>
                    <a:pt x="0" y="0"/>
                  </a:lnTo>
                  <a:lnTo>
                    <a:pt x="955928" y="969554"/>
                  </a:lnTo>
                  <a:lnTo>
                    <a:pt x="256407" y="969554"/>
                  </a:lnTo>
                  <a:cubicBezTo>
                    <a:pt x="185602" y="969554"/>
                    <a:pt x="121501" y="940855"/>
                    <a:pt x="75100" y="894454"/>
                  </a:cubicBezTo>
                  <a:close/>
                </a:path>
              </a:pathLst>
            </a:custGeom>
            <a:solidFill>
              <a:schemeClr val="accent2">
                <a:alpha val="56862"/>
              </a:schemeClr>
            </a:solidFill>
            <a:ln>
              <a:noFill/>
            </a:ln>
          </p:spPr>
          <p:txBody>
            <a:bodyPr spcFirstLastPara="1" wrap="square" lIns="68569" tIns="34275" rIns="68569" bIns="34275" anchor="ctr" anchorCtr="0">
              <a:noAutofit/>
            </a:bodyPr>
            <a:lstStyle/>
            <a:p>
              <a:pPr algn="ctr"/>
              <a:endParaRPr sz="13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277" name="Google Shape;277;p1"/>
          <p:cNvGrpSpPr/>
          <p:nvPr/>
        </p:nvGrpSpPr>
        <p:grpSpPr>
          <a:xfrm>
            <a:off x="-1" y="4726057"/>
            <a:ext cx="5092745" cy="417296"/>
            <a:chOff x="-1" y="6301409"/>
            <a:chExt cx="6790326" cy="556394"/>
          </a:xfrm>
        </p:grpSpPr>
        <p:sp>
          <p:nvSpPr>
            <p:cNvPr id="278" name="Google Shape;278;p1"/>
            <p:cNvSpPr/>
            <p:nvPr/>
          </p:nvSpPr>
          <p:spPr>
            <a:xfrm flipH="1">
              <a:off x="-1" y="6301409"/>
              <a:ext cx="6790326" cy="556394"/>
            </a:xfrm>
            <a:custGeom>
              <a:avLst/>
              <a:gdLst/>
              <a:ahLst/>
              <a:cxnLst/>
              <a:rect l="l" t="t" r="r" b="b"/>
              <a:pathLst>
                <a:path w="6790326" h="556394" extrusionOk="0">
                  <a:moveTo>
                    <a:pt x="6790326" y="0"/>
                  </a:moveTo>
                  <a:lnTo>
                    <a:pt x="180460" y="0"/>
                  </a:lnTo>
                  <a:cubicBezTo>
                    <a:pt x="80795" y="0"/>
                    <a:pt x="0" y="80795"/>
                    <a:pt x="0" y="180460"/>
                  </a:cubicBezTo>
                  <a:lnTo>
                    <a:pt x="0" y="556394"/>
                  </a:lnTo>
                  <a:lnTo>
                    <a:pt x="6790326" y="556394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68569" tIns="34275" rIns="68569" bIns="34275" anchor="ctr" anchorCtr="0">
              <a:noAutofit/>
            </a:bodyPr>
            <a:lstStyle/>
            <a:p>
              <a:pPr algn="ctr"/>
              <a:endParaRPr sz="13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79" name="Google Shape;279;p1"/>
            <p:cNvSpPr/>
            <p:nvPr/>
          </p:nvSpPr>
          <p:spPr>
            <a:xfrm flipH="1">
              <a:off x="1246847" y="6301409"/>
              <a:ext cx="5543477" cy="373964"/>
            </a:xfrm>
            <a:prstGeom prst="round2DiagRect">
              <a:avLst>
                <a:gd name="adj1" fmla="val 50000"/>
                <a:gd name="adj2" fmla="val 0"/>
              </a:avLst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68569" tIns="34275" rIns="68569" bIns="34275" anchor="ctr" anchorCtr="0">
              <a:noAutofit/>
            </a:bodyPr>
            <a:lstStyle/>
            <a:p>
              <a:pPr algn="ctr"/>
              <a:endParaRPr sz="13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824909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9" name="Google Shape;339;p9"/>
          <p:cNvSpPr txBox="1">
            <a:spLocks noGrp="1"/>
          </p:cNvSpPr>
          <p:nvPr>
            <p:ph type="title"/>
          </p:nvPr>
        </p:nvSpPr>
        <p:spPr>
          <a:xfrm>
            <a:off x="285750" y="170974"/>
            <a:ext cx="8378189" cy="64038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ctr" anchorCtr="0">
            <a:normAutofit/>
          </a:bodyPr>
          <a:lstStyle/>
          <a:p>
            <a:r>
              <a:rPr lang="en-US" dirty="0"/>
              <a:t>Q4 2025 Review</a:t>
            </a:r>
            <a:endParaRPr dirty="0"/>
          </a:p>
        </p:txBody>
      </p:sp>
      <p:graphicFrame>
        <p:nvGraphicFramePr>
          <p:cNvPr id="340" name="Google Shape;340;p9"/>
          <p:cNvGraphicFramePr/>
          <p:nvPr>
            <p:extLst>
              <p:ext uri="{D42A27DB-BD31-4B8C-83A1-F6EECF244321}">
                <p14:modId xmlns:p14="http://schemas.microsoft.com/office/powerpoint/2010/main" val="2341802431"/>
              </p:ext>
            </p:extLst>
          </p:nvPr>
        </p:nvGraphicFramePr>
        <p:xfrm>
          <a:off x="720064" y="920519"/>
          <a:ext cx="6090038" cy="3914930"/>
        </p:xfrm>
        <a:graphic>
          <a:graphicData uri="http://schemas.openxmlformats.org/drawingml/2006/table">
            <a:tbl>
              <a:tblPr>
                <a:noFill/>
              </a:tblPr>
              <a:tblGrid>
                <a:gridCol w="194475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1890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7223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2653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2761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636622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600"/>
                        <a:buFont typeface="Arial"/>
                        <a:buNone/>
                      </a:pPr>
                      <a:endParaRPr sz="1600" b="1" u="none" strike="noStrike" cap="none" dirty="0">
                        <a:solidFill>
                          <a:schemeClr val="dk1"/>
                        </a:solidFill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b="1" u="none" strike="noStrike" kern="1200" cap="none" dirty="0">
                          <a:solidFill>
                            <a:schemeClr val="dk1"/>
                          </a:solidFill>
                          <a:latin typeface="Montserrat"/>
                          <a:ea typeface="Montserrat"/>
                          <a:cs typeface="Montserrat"/>
                        </a:rPr>
                        <a:t>Oct</a:t>
                      </a:r>
                    </a:p>
                  </a:txBody>
                  <a:tcPr anchor="ctr">
                    <a:lnL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b="1" u="none" strike="noStrike" kern="1200" cap="none" dirty="0">
                          <a:solidFill>
                            <a:schemeClr val="dk1"/>
                          </a:solidFill>
                          <a:latin typeface="Montserrat"/>
                          <a:ea typeface="Montserrat"/>
                          <a:cs typeface="Montserrat"/>
                        </a:rPr>
                        <a:t>Nov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b="1" u="none" strike="noStrike" kern="1200" cap="none" dirty="0">
                          <a:solidFill>
                            <a:schemeClr val="dk1"/>
                          </a:solidFill>
                          <a:latin typeface="Montserrat"/>
                          <a:ea typeface="Montserrat"/>
                          <a:cs typeface="Montserrat"/>
                        </a:rPr>
                        <a:t>Dec expected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b="1" u="none" strike="noStrike" kern="1200" cap="none" dirty="0">
                          <a:solidFill>
                            <a:schemeClr val="dk1"/>
                          </a:solidFill>
                          <a:latin typeface="Montserrat"/>
                          <a:ea typeface="Montserrat"/>
                          <a:cs typeface="Montserrat"/>
                        </a:rPr>
                        <a:t>Total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69057">
                <a:tc>
                  <a:txBody>
                    <a:bodyPr/>
                    <a:lstStyle/>
                    <a:p>
                      <a:pPr marL="0" marR="0" lvl="0" indent="0" algn="l" defTabSz="914400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600"/>
                        <a:buFont typeface="Arial"/>
                        <a:buNone/>
                      </a:pPr>
                      <a:r>
                        <a:rPr lang="en-US" sz="1600" b="1" u="none" strike="noStrike" kern="1200" cap="none" dirty="0">
                          <a:solidFill>
                            <a:schemeClr val="dk1"/>
                          </a:solidFill>
                          <a:latin typeface="Montserrat"/>
                          <a:ea typeface="Montserrat"/>
                          <a:cs typeface="Montserrat"/>
                        </a:rPr>
                        <a:t>Revenue</a:t>
                      </a:r>
                    </a:p>
                  </a:txBody>
                  <a:tcPr anchor="ctr">
                    <a:lnL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300"/>
                        <a:buFont typeface="Onest"/>
                        <a:buNone/>
                      </a:pPr>
                      <a:r>
                        <a:rPr lang="en-US" sz="1600" u="none" strike="noStrike" cap="none" dirty="0">
                          <a:solidFill>
                            <a:schemeClr val="dk1"/>
                          </a:solidFill>
                          <a:latin typeface="Onest"/>
                          <a:ea typeface="Onest"/>
                          <a:cs typeface="Onest"/>
                          <a:sym typeface="Onest"/>
                        </a:rPr>
                        <a:t>$176k</a:t>
                      </a:r>
                      <a:endParaRPr sz="1600" u="none" strike="noStrike" cap="none" dirty="0">
                        <a:solidFill>
                          <a:schemeClr val="dk1"/>
                        </a:solidFill>
                        <a:latin typeface="Onest"/>
                        <a:ea typeface="Onest"/>
                        <a:cs typeface="Onest"/>
                        <a:sym typeface="Onest"/>
                      </a:endParaRPr>
                    </a:p>
                  </a:txBody>
                  <a:tcPr marL="91425" marR="91425" marT="91425" marB="91425" anchor="ctr">
                    <a:lnL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300"/>
                        <a:buFont typeface="Onest"/>
                        <a:buNone/>
                      </a:pPr>
                      <a:r>
                        <a:rPr lang="en-US" sz="1600" u="none" strike="noStrike" cap="none" dirty="0">
                          <a:solidFill>
                            <a:schemeClr val="dk1"/>
                          </a:solidFill>
                          <a:latin typeface="Onest"/>
                          <a:ea typeface="Onest"/>
                          <a:cs typeface="Onest"/>
                          <a:sym typeface="Onest"/>
                        </a:rPr>
                        <a:t>$124k</a:t>
                      </a:r>
                      <a:endParaRPr sz="1600" u="none" strike="noStrike" cap="none" dirty="0">
                        <a:solidFill>
                          <a:schemeClr val="dk1"/>
                        </a:solidFill>
                        <a:latin typeface="Onest"/>
                        <a:ea typeface="Onest"/>
                        <a:cs typeface="Onest"/>
                        <a:sym typeface="Onest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300"/>
                        <a:buFont typeface="Onest"/>
                        <a:buNone/>
                      </a:pPr>
                      <a:r>
                        <a:rPr lang="en-US" sz="1600" u="none" strike="noStrike" cap="none" dirty="0">
                          <a:solidFill>
                            <a:schemeClr val="dk1"/>
                          </a:solidFill>
                          <a:latin typeface="Onest"/>
                          <a:ea typeface="Onest"/>
                          <a:cs typeface="Onest"/>
                          <a:sym typeface="Onest"/>
                        </a:rPr>
                        <a:t>$140k</a:t>
                      </a:r>
                      <a:endParaRPr sz="1600" u="none" strike="noStrike" cap="none" dirty="0">
                        <a:solidFill>
                          <a:schemeClr val="dk1"/>
                        </a:solidFill>
                        <a:latin typeface="Onest"/>
                        <a:ea typeface="Onest"/>
                        <a:cs typeface="Onest"/>
                        <a:sym typeface="Onest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300"/>
                        <a:buFont typeface="Onest"/>
                        <a:buNone/>
                      </a:pPr>
                      <a:r>
                        <a:rPr lang="en-US" sz="1600" u="none" strike="noStrike" cap="none" dirty="0">
                          <a:solidFill>
                            <a:schemeClr val="dk1"/>
                          </a:solidFill>
                          <a:latin typeface="Onest"/>
                          <a:ea typeface="Onest"/>
                          <a:cs typeface="Onest"/>
                          <a:sym typeface="Onest"/>
                        </a:rPr>
                        <a:t>$440k</a:t>
                      </a:r>
                      <a:endParaRPr sz="1600" u="none" strike="noStrike" cap="none" dirty="0">
                        <a:solidFill>
                          <a:schemeClr val="dk1"/>
                        </a:solidFill>
                        <a:latin typeface="Onest"/>
                        <a:ea typeface="Onest"/>
                        <a:cs typeface="Onest"/>
                        <a:sym typeface="Onest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36622">
                <a:tc>
                  <a:txBody>
                    <a:bodyPr/>
                    <a:lstStyle/>
                    <a:p>
                      <a:pPr marL="0" marR="0" lvl="0" indent="0" algn="l" defTabSz="914400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600"/>
                        <a:buFont typeface="Arial"/>
                        <a:buNone/>
                      </a:pPr>
                      <a:r>
                        <a:rPr lang="en-US" sz="1600" b="1" u="none" strike="noStrike" kern="1200" cap="none" dirty="0">
                          <a:solidFill>
                            <a:schemeClr val="dk1"/>
                          </a:solidFill>
                          <a:latin typeface="Montserrat"/>
                          <a:ea typeface="Montserrat"/>
                          <a:cs typeface="Montserrat"/>
                        </a:rPr>
                        <a:t>Accrued</a:t>
                      </a:r>
                      <a:r>
                        <a:rPr lang="en-US" sz="1600" b="1" u="none" strike="noStrike" kern="1200" cap="none" baseline="0" dirty="0">
                          <a:solidFill>
                            <a:schemeClr val="dk1"/>
                          </a:solidFill>
                          <a:latin typeface="Montserrat"/>
                          <a:ea typeface="Montserrat"/>
                          <a:cs typeface="Montserrat"/>
                        </a:rPr>
                        <a:t> Content Costs (Est)</a:t>
                      </a:r>
                      <a:endParaRPr lang="en-US" sz="1600" b="1" u="none" strike="noStrike" kern="1200" cap="none" dirty="0">
                        <a:solidFill>
                          <a:schemeClr val="dk1"/>
                        </a:solidFill>
                        <a:latin typeface="Montserrat"/>
                        <a:ea typeface="Montserrat"/>
                        <a:cs typeface="Montserrat"/>
                      </a:endParaRPr>
                    </a:p>
                  </a:txBody>
                  <a:tcPr anchor="ctr">
                    <a:lnL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300"/>
                        <a:buFont typeface="Onest"/>
                        <a:buNone/>
                      </a:pPr>
                      <a:r>
                        <a:rPr lang="en-US" sz="1600" u="none" strike="noStrike" cap="none" dirty="0">
                          <a:solidFill>
                            <a:schemeClr val="dk1"/>
                          </a:solidFill>
                          <a:latin typeface="Onest"/>
                          <a:ea typeface="Onest"/>
                          <a:cs typeface="Onest"/>
                          <a:sym typeface="Onest"/>
                        </a:rPr>
                        <a:t>$40k</a:t>
                      </a:r>
                      <a:endParaRPr sz="1600" u="none" strike="noStrike" cap="none" dirty="0">
                        <a:solidFill>
                          <a:schemeClr val="dk1"/>
                        </a:solidFill>
                        <a:latin typeface="Onest"/>
                        <a:ea typeface="Onest"/>
                        <a:cs typeface="Onest"/>
                        <a:sym typeface="Onest"/>
                      </a:endParaRPr>
                    </a:p>
                  </a:txBody>
                  <a:tcPr marL="91425" marR="91425" marT="91425" marB="91425" anchor="ctr">
                    <a:lnL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300"/>
                        <a:buFont typeface="Onest"/>
                        <a:buNone/>
                      </a:pPr>
                      <a:r>
                        <a:rPr lang="en-US" sz="1600" u="none" strike="noStrike" cap="none" dirty="0">
                          <a:solidFill>
                            <a:schemeClr val="dk1"/>
                          </a:solidFill>
                          <a:latin typeface="Onest"/>
                          <a:ea typeface="Onest"/>
                          <a:cs typeface="Onest"/>
                          <a:sym typeface="Onest"/>
                        </a:rPr>
                        <a:t>$30k</a:t>
                      </a:r>
                      <a:endParaRPr sz="1600" u="none" strike="noStrike" cap="none" dirty="0">
                        <a:solidFill>
                          <a:schemeClr val="dk1"/>
                        </a:solidFill>
                        <a:latin typeface="Onest"/>
                        <a:ea typeface="Onest"/>
                        <a:cs typeface="Onest"/>
                        <a:sym typeface="Onest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300"/>
                        <a:buFont typeface="Onest"/>
                        <a:buNone/>
                      </a:pPr>
                      <a:r>
                        <a:rPr lang="en-US" sz="1600" u="none" strike="noStrike" cap="none" dirty="0">
                          <a:solidFill>
                            <a:schemeClr val="dk1"/>
                          </a:solidFill>
                          <a:latin typeface="Onest"/>
                          <a:ea typeface="Onest"/>
                          <a:cs typeface="Onest"/>
                          <a:sym typeface="Onest"/>
                        </a:rPr>
                        <a:t>$35k</a:t>
                      </a:r>
                      <a:endParaRPr sz="1600" u="none" strike="noStrike" cap="none" dirty="0">
                        <a:solidFill>
                          <a:schemeClr val="dk1"/>
                        </a:solidFill>
                        <a:latin typeface="Onest"/>
                        <a:ea typeface="Onest"/>
                        <a:cs typeface="Onest"/>
                        <a:sym typeface="Onest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300"/>
                        <a:buFont typeface="Onest"/>
                        <a:buNone/>
                      </a:pPr>
                      <a:r>
                        <a:rPr lang="en-US" sz="1600" u="none" strike="noStrike" cap="none" dirty="0">
                          <a:solidFill>
                            <a:schemeClr val="dk1"/>
                          </a:solidFill>
                          <a:latin typeface="Onest"/>
                          <a:ea typeface="Onest"/>
                          <a:cs typeface="Onest"/>
                          <a:sym typeface="Onest"/>
                        </a:rPr>
                        <a:t>$105k</a:t>
                      </a:r>
                      <a:endParaRPr sz="1600" u="none" strike="noStrike" cap="none" dirty="0">
                        <a:solidFill>
                          <a:schemeClr val="dk1"/>
                        </a:solidFill>
                        <a:latin typeface="Onest"/>
                        <a:ea typeface="Onest"/>
                        <a:cs typeface="Onest"/>
                        <a:sym typeface="Onest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69057">
                <a:tc>
                  <a:txBody>
                    <a:bodyPr/>
                    <a:lstStyle/>
                    <a:p>
                      <a:pPr marL="0" marR="0" lvl="0" indent="0" algn="l" defTabSz="914400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600"/>
                        <a:buFont typeface="Arial"/>
                        <a:buNone/>
                      </a:pPr>
                      <a:r>
                        <a:rPr lang="en-US" sz="1600" b="1" u="none" strike="noStrike" kern="1200" cap="none" dirty="0">
                          <a:solidFill>
                            <a:schemeClr val="dk1"/>
                          </a:solidFill>
                          <a:latin typeface="Montserrat"/>
                          <a:ea typeface="Montserrat"/>
                          <a:cs typeface="Montserrat"/>
                        </a:rPr>
                        <a:t>Spend</a:t>
                      </a:r>
                    </a:p>
                  </a:txBody>
                  <a:tcPr anchor="ctr">
                    <a:lnL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300"/>
                        <a:buFont typeface="Onest"/>
                        <a:buNone/>
                      </a:pPr>
                      <a:r>
                        <a:rPr lang="en-US" sz="1600" u="none" strike="noStrike" cap="none" dirty="0">
                          <a:solidFill>
                            <a:schemeClr val="dk1"/>
                          </a:solidFill>
                          <a:latin typeface="Onest"/>
                          <a:ea typeface="Onest"/>
                          <a:cs typeface="Onest"/>
                          <a:sym typeface="Onest"/>
                        </a:rPr>
                        <a:t>$299k</a:t>
                      </a:r>
                      <a:endParaRPr sz="1600" u="none" strike="noStrike" cap="none" dirty="0">
                        <a:solidFill>
                          <a:schemeClr val="dk1"/>
                        </a:solidFill>
                        <a:latin typeface="Onest"/>
                        <a:ea typeface="Onest"/>
                        <a:cs typeface="Onest"/>
                        <a:sym typeface="Onest"/>
                      </a:endParaRPr>
                    </a:p>
                  </a:txBody>
                  <a:tcPr marL="91425" marR="91425" marT="91425" marB="91425" anchor="ctr">
                    <a:lnL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300"/>
                        <a:buFont typeface="Onest"/>
                        <a:buNone/>
                      </a:pPr>
                      <a:r>
                        <a:rPr lang="en-US" sz="1600" u="none" strike="noStrike" cap="none" dirty="0">
                          <a:solidFill>
                            <a:schemeClr val="dk1"/>
                          </a:solidFill>
                          <a:latin typeface="Onest"/>
                          <a:ea typeface="Onest"/>
                          <a:cs typeface="Onest"/>
                          <a:sym typeface="Onest"/>
                        </a:rPr>
                        <a:t>$334k</a:t>
                      </a:r>
                      <a:endParaRPr sz="1600" u="none" strike="noStrike" cap="none" dirty="0">
                        <a:solidFill>
                          <a:schemeClr val="dk1"/>
                        </a:solidFill>
                        <a:latin typeface="Onest"/>
                        <a:ea typeface="Onest"/>
                        <a:cs typeface="Onest"/>
                        <a:sym typeface="Onest"/>
                      </a:endParaRPr>
                    </a:p>
                  </a:txBody>
                  <a:tcPr marL="91425" marR="91425" marT="91425" marB="91425" anchor="ctr">
                    <a:lnL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300"/>
                        <a:buFont typeface="Onest"/>
                        <a:buNone/>
                      </a:pPr>
                      <a:r>
                        <a:rPr lang="en-US" sz="1600" u="none" strike="noStrike" cap="none" dirty="0">
                          <a:solidFill>
                            <a:schemeClr val="dk1"/>
                          </a:solidFill>
                          <a:latin typeface="Onest"/>
                          <a:ea typeface="Onest"/>
                          <a:cs typeface="Onest"/>
                          <a:sym typeface="Onest"/>
                        </a:rPr>
                        <a:t>$500k</a:t>
                      </a:r>
                      <a:endParaRPr sz="1600" u="none" strike="noStrike" cap="none" dirty="0">
                        <a:solidFill>
                          <a:schemeClr val="dk1"/>
                        </a:solidFill>
                        <a:latin typeface="Onest"/>
                        <a:ea typeface="Onest"/>
                        <a:cs typeface="Onest"/>
                        <a:sym typeface="Onest"/>
                      </a:endParaRPr>
                    </a:p>
                  </a:txBody>
                  <a:tcPr marL="91425" marR="91425" marT="91425" marB="91425" anchor="ctr">
                    <a:lnL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300"/>
                        <a:buFont typeface="Onest"/>
                        <a:buNone/>
                      </a:pPr>
                      <a:r>
                        <a:rPr lang="en-US" sz="1600" u="none" strike="noStrike" cap="none" dirty="0">
                          <a:solidFill>
                            <a:schemeClr val="dk1"/>
                          </a:solidFill>
                          <a:latin typeface="Onest"/>
                          <a:ea typeface="Onest"/>
                          <a:cs typeface="Onest"/>
                          <a:sym typeface="Onest"/>
                        </a:rPr>
                        <a:t>$1.113M</a:t>
                      </a:r>
                      <a:endParaRPr sz="1600" u="none" strike="noStrike" cap="none" dirty="0">
                        <a:solidFill>
                          <a:schemeClr val="dk1"/>
                        </a:solidFill>
                        <a:latin typeface="Onest"/>
                        <a:ea typeface="Onest"/>
                        <a:cs typeface="Onest"/>
                        <a:sym typeface="Onest"/>
                      </a:endParaRPr>
                    </a:p>
                  </a:txBody>
                  <a:tcPr marL="91425" marR="91425" marT="91425" marB="91425" anchor="ctr">
                    <a:lnL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53500475"/>
                  </a:ext>
                </a:extLst>
              </a:tr>
              <a:tr h="469057">
                <a:tc>
                  <a:txBody>
                    <a:bodyPr/>
                    <a:lstStyle/>
                    <a:p>
                      <a:pPr marL="0" marR="0" lvl="0" indent="0" algn="l" defTabSz="914400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600"/>
                        <a:buFont typeface="Arial"/>
                        <a:buNone/>
                      </a:pPr>
                      <a:r>
                        <a:rPr lang="en-US" sz="1600" b="1" u="none" strike="noStrike" kern="1200" cap="none" dirty="0">
                          <a:solidFill>
                            <a:schemeClr val="dk1"/>
                          </a:solidFill>
                          <a:latin typeface="Montserrat"/>
                          <a:ea typeface="Montserrat"/>
                          <a:cs typeface="Montserrat"/>
                        </a:rPr>
                        <a:t>EBITDA</a:t>
                      </a:r>
                    </a:p>
                  </a:txBody>
                  <a:tcPr anchor="ctr">
                    <a:lnL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300"/>
                        <a:buFont typeface="Onest"/>
                        <a:buNone/>
                      </a:pPr>
                      <a:r>
                        <a:rPr lang="en-US" sz="1600" u="none" strike="noStrike" cap="none" dirty="0">
                          <a:solidFill>
                            <a:schemeClr val="dk1"/>
                          </a:solidFill>
                          <a:latin typeface="Onest"/>
                          <a:ea typeface="Onest"/>
                          <a:cs typeface="Onest"/>
                          <a:sym typeface="Onest"/>
                        </a:rPr>
                        <a:t>($163k)</a:t>
                      </a:r>
                      <a:endParaRPr sz="1600" u="none" strike="noStrike" cap="none" dirty="0">
                        <a:solidFill>
                          <a:schemeClr val="dk1"/>
                        </a:solidFill>
                        <a:latin typeface="Onest"/>
                        <a:ea typeface="Onest"/>
                        <a:cs typeface="Onest"/>
                        <a:sym typeface="Onest"/>
                      </a:endParaRPr>
                    </a:p>
                  </a:txBody>
                  <a:tcPr marL="91425" marR="91425" marT="91425" marB="91425" anchor="ctr">
                    <a:lnL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US" sz="1600" u="none" strike="noStrike" cap="none" dirty="0">
                          <a:solidFill>
                            <a:schemeClr val="dk1"/>
                          </a:solidFill>
                          <a:latin typeface="Onest"/>
                          <a:ea typeface="Onest"/>
                          <a:cs typeface="Onest"/>
                          <a:sym typeface="Onest"/>
                        </a:rPr>
                        <a:t>($240k)</a:t>
                      </a:r>
                      <a:endParaRPr sz="1600" u="none" strike="noStrike" cap="none" dirty="0">
                        <a:solidFill>
                          <a:schemeClr val="dk1"/>
                        </a:solidFill>
                        <a:latin typeface="Onest"/>
                        <a:ea typeface="Onest"/>
                        <a:cs typeface="Onest"/>
                        <a:sym typeface="Onest"/>
                      </a:endParaRPr>
                    </a:p>
                  </a:txBody>
                  <a:tcPr marL="91425" marR="91425" marT="91425" marB="91425" anchor="ctr">
                    <a:lnL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  <a:tabLst/>
                        <a:defRPr/>
                      </a:pPr>
                      <a:r>
                        <a:rPr lang="en-US" sz="1600" u="none" strike="noStrike" cap="none" dirty="0">
                          <a:solidFill>
                            <a:schemeClr val="dk1"/>
                          </a:solidFill>
                          <a:latin typeface="Onest"/>
                          <a:ea typeface="Onest"/>
                          <a:cs typeface="Onest"/>
                          <a:sym typeface="Onest"/>
                        </a:rPr>
                        <a:t>($395k)</a:t>
                      </a:r>
                    </a:p>
                  </a:txBody>
                  <a:tcPr marL="91425" marR="91425" marT="91425" marB="91425" anchor="ctr">
                    <a:lnL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  <a:tabLst/>
                        <a:defRPr/>
                      </a:pPr>
                      <a:r>
                        <a:rPr lang="en-US" sz="1600" u="none" strike="noStrike" cap="none" dirty="0">
                          <a:solidFill>
                            <a:schemeClr val="dk1"/>
                          </a:solidFill>
                          <a:latin typeface="Onest"/>
                          <a:ea typeface="Onest"/>
                          <a:cs typeface="Onest"/>
                          <a:sym typeface="Onest"/>
                        </a:rPr>
                        <a:t>($798k)</a:t>
                      </a:r>
                    </a:p>
                  </a:txBody>
                  <a:tcPr marL="91425" marR="91425" marT="91425" marB="91425" anchor="ctr">
                    <a:lnL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49174062"/>
                  </a:ext>
                </a:extLst>
              </a:tr>
              <a:tr h="469057">
                <a:tc>
                  <a:txBody>
                    <a:bodyPr/>
                    <a:lstStyle/>
                    <a:p>
                      <a:pPr marL="0" marR="0" lvl="0" indent="0" algn="l" defTabSz="914400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600"/>
                        <a:buFont typeface="Arial"/>
                        <a:buNone/>
                      </a:pPr>
                      <a:r>
                        <a:rPr lang="en-US" sz="1600" b="1" u="none" strike="noStrike" kern="1200" cap="none" dirty="0">
                          <a:solidFill>
                            <a:schemeClr val="dk1"/>
                          </a:solidFill>
                          <a:latin typeface="Montserrat"/>
                          <a:ea typeface="Montserrat"/>
                          <a:cs typeface="Montserrat"/>
                        </a:rPr>
                        <a:t>Paid in Capital</a:t>
                      </a:r>
                    </a:p>
                  </a:txBody>
                  <a:tcPr anchor="ctr">
                    <a:lnL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300"/>
                        <a:buFont typeface="Onest"/>
                        <a:buNone/>
                      </a:pPr>
                      <a:r>
                        <a:rPr lang="en-US" sz="1600" u="none" strike="noStrike" cap="none" dirty="0">
                          <a:solidFill>
                            <a:schemeClr val="dk1"/>
                          </a:solidFill>
                          <a:latin typeface="Onest"/>
                          <a:ea typeface="Onest"/>
                          <a:cs typeface="Onest"/>
                          <a:sym typeface="Onest"/>
                        </a:rPr>
                        <a:t>$332k</a:t>
                      </a:r>
                      <a:endParaRPr sz="1600" u="none" strike="noStrike" cap="none" dirty="0">
                        <a:solidFill>
                          <a:schemeClr val="dk1"/>
                        </a:solidFill>
                        <a:latin typeface="Onest"/>
                        <a:ea typeface="Onest"/>
                        <a:cs typeface="Onest"/>
                        <a:sym typeface="Onest"/>
                      </a:endParaRPr>
                    </a:p>
                  </a:txBody>
                  <a:tcPr marL="91425" marR="91425" marT="91425" marB="91425" anchor="ctr">
                    <a:lnL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US" sz="1600" u="none" strike="noStrike" cap="none" dirty="0">
                          <a:solidFill>
                            <a:schemeClr val="dk1"/>
                          </a:solidFill>
                          <a:latin typeface="Onest"/>
                          <a:ea typeface="Onest"/>
                          <a:cs typeface="Onest"/>
                          <a:sym typeface="Onest"/>
                        </a:rPr>
                        <a:t>$105k</a:t>
                      </a:r>
                      <a:endParaRPr sz="1600" u="none" strike="noStrike" cap="none" dirty="0">
                        <a:solidFill>
                          <a:schemeClr val="dk1"/>
                        </a:solidFill>
                        <a:latin typeface="Onest"/>
                        <a:ea typeface="Onest"/>
                        <a:cs typeface="Onest"/>
                        <a:sym typeface="Onest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US" sz="1600" u="none" strike="noStrike" cap="none" dirty="0">
                          <a:solidFill>
                            <a:schemeClr val="dk1"/>
                          </a:solidFill>
                          <a:latin typeface="Onest"/>
                          <a:ea typeface="Onest"/>
                          <a:cs typeface="Onest"/>
                          <a:sym typeface="Onest"/>
                        </a:rPr>
                        <a:t>$405k</a:t>
                      </a:r>
                      <a:endParaRPr sz="1600" u="none" strike="noStrike" cap="none" dirty="0">
                        <a:solidFill>
                          <a:schemeClr val="dk1"/>
                        </a:solidFill>
                        <a:latin typeface="Onest"/>
                        <a:ea typeface="Onest"/>
                        <a:cs typeface="Onest"/>
                        <a:sym typeface="Onest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US" sz="1600" u="none" strike="noStrike" cap="none" dirty="0">
                          <a:solidFill>
                            <a:schemeClr val="dk1"/>
                          </a:solidFill>
                          <a:latin typeface="Onest"/>
                          <a:ea typeface="Onest"/>
                          <a:cs typeface="Onest"/>
                          <a:sym typeface="Onest"/>
                        </a:rPr>
                        <a:t>$842k</a:t>
                      </a:r>
                      <a:endParaRPr sz="1600" u="none" strike="noStrike" cap="none" dirty="0">
                        <a:solidFill>
                          <a:schemeClr val="dk1"/>
                        </a:solidFill>
                        <a:latin typeface="Onest"/>
                        <a:ea typeface="Onest"/>
                        <a:cs typeface="Onest"/>
                        <a:sym typeface="Onest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69057">
                <a:tc>
                  <a:txBody>
                    <a:bodyPr/>
                    <a:lstStyle/>
                    <a:p>
                      <a:pPr marL="0" marR="0" lvl="0" indent="0" algn="l" defTabSz="914400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600"/>
                        <a:buFont typeface="Arial"/>
                        <a:buNone/>
                      </a:pPr>
                      <a:r>
                        <a:rPr lang="en-US" sz="1600" b="1" u="none" strike="noStrike" kern="1200" cap="none" dirty="0">
                          <a:solidFill>
                            <a:schemeClr val="dk1"/>
                          </a:solidFill>
                          <a:latin typeface="Montserrat"/>
                          <a:ea typeface="Montserrat"/>
                          <a:cs typeface="Montserrat"/>
                        </a:rPr>
                        <a:t>Revenue Collected</a:t>
                      </a:r>
                    </a:p>
                  </a:txBody>
                  <a:tcPr anchor="ctr">
                    <a:lnL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US" sz="1600" u="none" strike="noStrike" cap="none" dirty="0">
                          <a:solidFill>
                            <a:schemeClr val="dk1"/>
                          </a:solidFill>
                          <a:latin typeface="Onest"/>
                          <a:ea typeface="Onest"/>
                          <a:cs typeface="Onest"/>
                          <a:sym typeface="Onest"/>
                        </a:rPr>
                        <a:t>$82k</a:t>
                      </a:r>
                      <a:endParaRPr sz="1600" u="none" strike="noStrike" cap="none" dirty="0">
                        <a:solidFill>
                          <a:schemeClr val="dk1"/>
                        </a:solidFill>
                        <a:latin typeface="Onest"/>
                        <a:ea typeface="Onest"/>
                        <a:cs typeface="Onest"/>
                        <a:sym typeface="Onest"/>
                      </a:endParaRPr>
                    </a:p>
                  </a:txBody>
                  <a:tcPr marL="91425" marR="91425" marT="91425" marB="91425" anchor="ctr">
                    <a:lnL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US" sz="1600" u="none" strike="noStrike" cap="none" dirty="0">
                          <a:solidFill>
                            <a:schemeClr val="dk1"/>
                          </a:solidFill>
                          <a:latin typeface="Onest"/>
                          <a:ea typeface="Onest"/>
                          <a:cs typeface="Onest"/>
                          <a:sym typeface="Onest"/>
                        </a:rPr>
                        <a:t>$219k</a:t>
                      </a:r>
                      <a:endParaRPr sz="1600" u="none" strike="noStrike" cap="none" dirty="0">
                        <a:solidFill>
                          <a:schemeClr val="dk1"/>
                        </a:solidFill>
                        <a:latin typeface="Onest"/>
                        <a:ea typeface="Onest"/>
                        <a:cs typeface="Onest"/>
                        <a:sym typeface="Onest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  <a:tabLst/>
                        <a:defRPr/>
                      </a:pPr>
                      <a:r>
                        <a:rPr lang="en-US" sz="1600" u="none" strike="noStrike" cap="none" dirty="0">
                          <a:solidFill>
                            <a:schemeClr val="dk1"/>
                          </a:solidFill>
                          <a:latin typeface="Onest"/>
                          <a:ea typeface="Onest"/>
                          <a:cs typeface="Onest"/>
                          <a:sym typeface="Onest"/>
                        </a:rPr>
                        <a:t>$150k</a:t>
                      </a: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  <a:tabLst/>
                        <a:defRPr/>
                      </a:pPr>
                      <a:r>
                        <a:rPr lang="en-US" sz="1600" u="none" strike="noStrike" cap="none" dirty="0">
                          <a:solidFill>
                            <a:schemeClr val="dk1"/>
                          </a:solidFill>
                          <a:latin typeface="Onest"/>
                          <a:ea typeface="Onest"/>
                          <a:cs typeface="Onest"/>
                          <a:sym typeface="Onest"/>
                        </a:rPr>
                        <a:t>$451k</a:t>
                      </a: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2" name="Rounded Rectangle 1"/>
          <p:cNvSpPr/>
          <p:nvPr/>
        </p:nvSpPr>
        <p:spPr>
          <a:xfrm>
            <a:off x="6966857" y="2081349"/>
            <a:ext cx="1976846" cy="879565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>
                <a:solidFill>
                  <a:schemeClr val="dk1"/>
                </a:solidFill>
                <a:latin typeface="Onest"/>
                <a:ea typeface="Onest"/>
                <a:cs typeface="Onest"/>
              </a:rPr>
              <a:t>Total Uses of Cash</a:t>
            </a:r>
          </a:p>
          <a:p>
            <a:pPr algn="ctr"/>
            <a:r>
              <a:rPr lang="en-US" sz="1600" dirty="0">
                <a:solidFill>
                  <a:schemeClr val="dk1"/>
                </a:solidFill>
                <a:latin typeface="Onest"/>
                <a:ea typeface="Onest"/>
                <a:cs typeface="Onest"/>
              </a:rPr>
              <a:t>$1.238M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6966857" y="3618412"/>
            <a:ext cx="1976846" cy="879565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>
                <a:solidFill>
                  <a:schemeClr val="dk1"/>
                </a:solidFill>
                <a:latin typeface="Onest"/>
                <a:ea typeface="Onest"/>
                <a:cs typeface="Onest"/>
              </a:rPr>
              <a:t>Total Sources of Cash</a:t>
            </a:r>
          </a:p>
          <a:p>
            <a:pPr algn="ctr"/>
            <a:r>
              <a:rPr lang="en-US" sz="1600" dirty="0">
                <a:solidFill>
                  <a:schemeClr val="dk1"/>
                </a:solidFill>
                <a:latin typeface="Onest"/>
                <a:ea typeface="Onest"/>
                <a:cs typeface="Onest"/>
              </a:rPr>
              <a:t>$1.293M</a:t>
            </a:r>
          </a:p>
        </p:txBody>
      </p:sp>
    </p:spTree>
    <p:extLst>
      <p:ext uri="{BB962C8B-B14F-4D97-AF65-F5344CB8AC3E}">
        <p14:creationId xmlns:p14="http://schemas.microsoft.com/office/powerpoint/2010/main" val="14662975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9" name="Google Shape;339;p9"/>
          <p:cNvSpPr txBox="1">
            <a:spLocks noGrp="1"/>
          </p:cNvSpPr>
          <p:nvPr>
            <p:ph type="title"/>
          </p:nvPr>
        </p:nvSpPr>
        <p:spPr>
          <a:xfrm>
            <a:off x="285750" y="170974"/>
            <a:ext cx="8378189" cy="64038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ctr" anchorCtr="0">
            <a:normAutofit/>
          </a:bodyPr>
          <a:lstStyle/>
          <a:p>
            <a:r>
              <a:rPr lang="en-US" dirty="0"/>
              <a:t>2026 Targets</a:t>
            </a:r>
            <a:endParaRPr dirty="0"/>
          </a:p>
        </p:txBody>
      </p:sp>
      <p:graphicFrame>
        <p:nvGraphicFramePr>
          <p:cNvPr id="340" name="Google Shape;340;p9"/>
          <p:cNvGraphicFramePr/>
          <p:nvPr>
            <p:extLst>
              <p:ext uri="{D42A27DB-BD31-4B8C-83A1-F6EECF244321}">
                <p14:modId xmlns:p14="http://schemas.microsoft.com/office/powerpoint/2010/main" val="2535841102"/>
              </p:ext>
            </p:extLst>
          </p:nvPr>
        </p:nvGraphicFramePr>
        <p:xfrm>
          <a:off x="1173145" y="1101760"/>
          <a:ext cx="6282098" cy="3304456"/>
        </p:xfrm>
        <a:graphic>
          <a:graphicData uri="http://schemas.openxmlformats.org/drawingml/2006/table">
            <a:tbl>
              <a:tblPr>
                <a:noFill/>
              </a:tblPr>
              <a:tblGrid>
                <a:gridCol w="212199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5695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60315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02448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en-US" sz="1800" b="1" u="none" strike="noStrike" kern="1200" cap="none" dirty="0">
                        <a:solidFill>
                          <a:schemeClr val="dk1"/>
                        </a:solidFill>
                        <a:latin typeface="Montserrat"/>
                        <a:ea typeface="Montserrat"/>
                        <a:cs typeface="Montserrat"/>
                      </a:endParaRPr>
                    </a:p>
                  </a:txBody>
                  <a:tcPr>
                    <a:lnL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1800" b="1" u="none" strike="noStrike" kern="1200" cap="none" dirty="0">
                          <a:solidFill>
                            <a:schemeClr val="dk1"/>
                          </a:solidFill>
                          <a:latin typeface="Montserrat"/>
                          <a:ea typeface="Montserrat"/>
                          <a:cs typeface="Montserrat"/>
                        </a:rPr>
                        <a:t>Current</a:t>
                      </a:r>
                    </a:p>
                  </a:txBody>
                  <a:tcPr>
                    <a:lnL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1800" b="1" u="none" strike="noStrike" kern="1200" cap="none" dirty="0">
                          <a:solidFill>
                            <a:schemeClr val="dk1"/>
                          </a:solidFill>
                          <a:latin typeface="Montserrat"/>
                          <a:ea typeface="Montserrat"/>
                          <a:cs typeface="Montserrat"/>
                        </a:rPr>
                        <a:t>EOY 2026</a:t>
                      </a:r>
                    </a:p>
                  </a:txBody>
                  <a:tcPr>
                    <a:lnL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30722">
                <a:tc>
                  <a:txBody>
                    <a:bodyPr/>
                    <a:lstStyle/>
                    <a:p>
                      <a:pPr marL="0" marR="0" lvl="0" indent="0" algn="l" defTabSz="914400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600"/>
                        <a:buFont typeface="Arial"/>
                        <a:buNone/>
                      </a:pPr>
                      <a:r>
                        <a:rPr lang="en-US" sz="1600" b="1" u="none" strike="noStrike" kern="1200" cap="none" dirty="0">
                          <a:solidFill>
                            <a:schemeClr val="dk1"/>
                          </a:solidFill>
                          <a:latin typeface="Montserrat"/>
                          <a:ea typeface="Montserrat"/>
                          <a:cs typeface="Montserrat"/>
                        </a:rPr>
                        <a:t>EBITDA</a:t>
                      </a:r>
                    </a:p>
                  </a:txBody>
                  <a:tcPr>
                    <a:lnL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300"/>
                        <a:buFont typeface="Onest"/>
                        <a:buNone/>
                      </a:pPr>
                      <a:r>
                        <a:rPr lang="en-US" sz="1600" b="1" u="none" strike="noStrike" kern="1200" cap="none" dirty="0">
                          <a:solidFill>
                            <a:schemeClr val="dk1"/>
                          </a:solidFill>
                          <a:latin typeface="Onest"/>
                          <a:ea typeface="Onest"/>
                          <a:cs typeface="Onest"/>
                        </a:rPr>
                        <a:t>Negative</a:t>
                      </a:r>
                    </a:p>
                  </a:txBody>
                  <a:tcPr>
                    <a:lnL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300"/>
                        <a:buFont typeface="Onest"/>
                        <a:buNone/>
                      </a:pPr>
                      <a:r>
                        <a:rPr lang="en-US" sz="1600" b="1" u="none" strike="noStrike" kern="1200" cap="none" dirty="0">
                          <a:solidFill>
                            <a:schemeClr val="dk1"/>
                          </a:solidFill>
                          <a:latin typeface="Onest"/>
                          <a:ea typeface="Onest"/>
                          <a:cs typeface="Onest"/>
                        </a:rPr>
                        <a:t>Positive</a:t>
                      </a:r>
                    </a:p>
                  </a:txBody>
                  <a:tcPr>
                    <a:lnL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30722">
                <a:tc>
                  <a:txBody>
                    <a:bodyPr/>
                    <a:lstStyle/>
                    <a:p>
                      <a:pPr marL="0" marR="0" lvl="0" indent="0" algn="l" defTabSz="914400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600"/>
                        <a:buFont typeface="Arial"/>
                        <a:buNone/>
                      </a:pPr>
                      <a:r>
                        <a:rPr lang="en-US" sz="1600" b="0" u="none" strike="noStrike" kern="1200" cap="none" dirty="0">
                          <a:solidFill>
                            <a:schemeClr val="dk1"/>
                          </a:solidFill>
                          <a:latin typeface="Montserrat"/>
                          <a:ea typeface="Montserrat"/>
                          <a:cs typeface="Montserrat"/>
                        </a:rPr>
                        <a:t>Active Players</a:t>
                      </a:r>
                    </a:p>
                  </a:txBody>
                  <a:tcPr>
                    <a:lnL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300"/>
                        <a:buFont typeface="Onest"/>
                        <a:buNone/>
                      </a:pPr>
                      <a:r>
                        <a:rPr lang="en-US" sz="1600" u="none" strike="noStrike" kern="1200" cap="none" dirty="0">
                          <a:solidFill>
                            <a:schemeClr val="dk1"/>
                          </a:solidFill>
                          <a:latin typeface="Onest"/>
                          <a:ea typeface="Onest"/>
                          <a:cs typeface="Onest"/>
                        </a:rPr>
                        <a:t>9,000</a:t>
                      </a:r>
                    </a:p>
                  </a:txBody>
                  <a:tcPr>
                    <a:lnL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300"/>
                        <a:buFont typeface="Onest"/>
                        <a:buNone/>
                      </a:pPr>
                      <a:r>
                        <a:rPr lang="en-US" sz="1600" u="none" strike="noStrike" kern="1200" cap="none" dirty="0">
                          <a:solidFill>
                            <a:schemeClr val="dk1"/>
                          </a:solidFill>
                          <a:latin typeface="Onest"/>
                          <a:ea typeface="Onest"/>
                          <a:cs typeface="Onest"/>
                        </a:rPr>
                        <a:t>30,000</a:t>
                      </a:r>
                    </a:p>
                  </a:txBody>
                  <a:tcPr>
                    <a:lnL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22659091"/>
                  </a:ext>
                </a:extLst>
              </a:tr>
              <a:tr h="530722">
                <a:tc>
                  <a:txBody>
                    <a:bodyPr/>
                    <a:lstStyle/>
                    <a:p>
                      <a:pPr marL="0" marR="0" lvl="0" indent="0" algn="l" defTabSz="914400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600"/>
                        <a:buFont typeface="Arial"/>
                        <a:buNone/>
                      </a:pPr>
                      <a:r>
                        <a:rPr lang="en-US" sz="1600" b="0" u="none" strike="noStrike" kern="1200" cap="none" dirty="0">
                          <a:solidFill>
                            <a:schemeClr val="dk1"/>
                          </a:solidFill>
                          <a:latin typeface="Montserrat"/>
                          <a:ea typeface="Montserrat"/>
                          <a:cs typeface="Montserrat"/>
                        </a:rPr>
                        <a:t>Revenue / Player / Month</a:t>
                      </a:r>
                    </a:p>
                  </a:txBody>
                  <a:tcPr>
                    <a:lnL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300"/>
                        <a:buFont typeface="Onest"/>
                        <a:buNone/>
                      </a:pPr>
                      <a:r>
                        <a:rPr lang="en-US" sz="1600" u="none" strike="noStrike" kern="1200" cap="none" dirty="0">
                          <a:solidFill>
                            <a:schemeClr val="dk1"/>
                          </a:solidFill>
                          <a:latin typeface="Onest"/>
                          <a:ea typeface="Onest"/>
                          <a:cs typeface="Onest"/>
                        </a:rPr>
                        <a:t>$7</a:t>
                      </a:r>
                    </a:p>
                  </a:txBody>
                  <a:tcPr>
                    <a:lnL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300"/>
                        <a:buFont typeface="Onest"/>
                        <a:buNone/>
                      </a:pPr>
                      <a:r>
                        <a:rPr lang="en-US" sz="1600" u="none" strike="noStrike" kern="1200" cap="none" dirty="0">
                          <a:solidFill>
                            <a:schemeClr val="dk1"/>
                          </a:solidFill>
                          <a:latin typeface="Onest"/>
                          <a:ea typeface="Onest"/>
                          <a:cs typeface="Onest"/>
                        </a:rPr>
                        <a:t>$80</a:t>
                      </a:r>
                    </a:p>
                  </a:txBody>
                  <a:tcPr>
                    <a:lnL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30722">
                <a:tc>
                  <a:txBody>
                    <a:bodyPr/>
                    <a:lstStyle/>
                    <a:p>
                      <a:pPr marL="0" marR="0" lvl="0" indent="0" algn="l" defTabSz="914400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600"/>
                        <a:buFont typeface="Arial"/>
                        <a:buNone/>
                      </a:pPr>
                      <a:r>
                        <a:rPr lang="en-US" sz="1600" b="0" u="none" strike="noStrike" kern="1200" cap="none" dirty="0">
                          <a:solidFill>
                            <a:schemeClr val="dk1"/>
                          </a:solidFill>
                          <a:latin typeface="Montserrat"/>
                          <a:ea typeface="Montserrat"/>
                          <a:cs typeface="Montserrat"/>
                        </a:rPr>
                        <a:t>Monthly Revenue</a:t>
                      </a:r>
                    </a:p>
                  </a:txBody>
                  <a:tcPr>
                    <a:lnL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300"/>
                        <a:buFont typeface="Onest"/>
                        <a:buNone/>
                      </a:pPr>
                      <a:r>
                        <a:rPr lang="en-US" sz="1600" u="none" strike="noStrike" kern="1200" cap="none" dirty="0">
                          <a:solidFill>
                            <a:schemeClr val="dk1"/>
                          </a:solidFill>
                          <a:latin typeface="Onest"/>
                          <a:ea typeface="Onest"/>
                          <a:cs typeface="Onest"/>
                        </a:rPr>
                        <a:t>$130k</a:t>
                      </a:r>
                    </a:p>
                  </a:txBody>
                  <a:tcPr>
                    <a:lnL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300"/>
                        <a:buFont typeface="Onest"/>
                        <a:buNone/>
                      </a:pPr>
                      <a:r>
                        <a:rPr lang="en-US" sz="1600" u="none" strike="noStrike" kern="1200" cap="none" dirty="0">
                          <a:solidFill>
                            <a:schemeClr val="dk1"/>
                          </a:solidFill>
                          <a:latin typeface="Onest"/>
                          <a:ea typeface="Onest"/>
                          <a:cs typeface="Onest"/>
                        </a:rPr>
                        <a:t>$2.5M  ($30M Annual)</a:t>
                      </a:r>
                    </a:p>
                  </a:txBody>
                  <a:tcPr>
                    <a:lnL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30722">
                <a:tc>
                  <a:txBody>
                    <a:bodyPr/>
                    <a:lstStyle/>
                    <a:p>
                      <a:pPr marL="0" marR="0" lvl="0" indent="0" algn="l" defTabSz="914400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600"/>
                        <a:buFont typeface="Arial"/>
                        <a:buNone/>
                      </a:pPr>
                      <a:r>
                        <a:rPr lang="en-US" sz="1600" b="0" u="none" strike="noStrike" kern="1200" cap="none" dirty="0">
                          <a:solidFill>
                            <a:schemeClr val="dk1"/>
                          </a:solidFill>
                          <a:latin typeface="Montserrat"/>
                          <a:ea typeface="Montserrat"/>
                          <a:cs typeface="Montserrat"/>
                        </a:rPr>
                        <a:t>GM %</a:t>
                      </a:r>
                    </a:p>
                  </a:txBody>
                  <a:tcPr>
                    <a:lnL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300"/>
                        <a:buFont typeface="Onest"/>
                        <a:buNone/>
                      </a:pPr>
                      <a:r>
                        <a:rPr lang="en-US" sz="1600" b="0" u="none" strike="noStrike" kern="1200" cap="none" dirty="0">
                          <a:solidFill>
                            <a:schemeClr val="dk1"/>
                          </a:solidFill>
                          <a:latin typeface="Onest"/>
                          <a:ea typeface="Onest"/>
                          <a:cs typeface="Onest"/>
                        </a:rPr>
                        <a:t>40-50%</a:t>
                      </a:r>
                    </a:p>
                  </a:txBody>
                  <a:tcPr>
                    <a:lnL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300"/>
                        <a:buFont typeface="Onest"/>
                        <a:buNone/>
                      </a:pPr>
                      <a:r>
                        <a:rPr lang="en-US" sz="1600" b="0" u="none" strike="noStrike" kern="1200" cap="none" dirty="0">
                          <a:solidFill>
                            <a:schemeClr val="dk1"/>
                          </a:solidFill>
                          <a:latin typeface="Onest"/>
                          <a:ea typeface="Onest"/>
                          <a:cs typeface="Onest"/>
                        </a:rPr>
                        <a:t>70%  (30% COGS)</a:t>
                      </a:r>
                    </a:p>
                  </a:txBody>
                  <a:tcPr>
                    <a:lnL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861919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4" name="Google Shape;284;p2"/>
          <p:cNvSpPr txBox="1">
            <a:spLocks noGrp="1"/>
          </p:cNvSpPr>
          <p:nvPr>
            <p:ph type="title"/>
          </p:nvPr>
        </p:nvSpPr>
        <p:spPr>
          <a:xfrm>
            <a:off x="312421" y="213192"/>
            <a:ext cx="8347097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68569" rIns="68569" bIns="68569" anchor="ctr" anchorCtr="0">
            <a:noAutofit/>
          </a:bodyPr>
          <a:lstStyle/>
          <a:p>
            <a:r>
              <a:rPr lang="en-US" dirty="0"/>
              <a:t>Daily Active Players</a:t>
            </a:r>
            <a:endParaRPr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7924" y="785892"/>
            <a:ext cx="8740129" cy="3830708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94271" y="1173926"/>
            <a:ext cx="9473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10,105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768811" y="1326326"/>
            <a:ext cx="9473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9,333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287049" y="1416257"/>
            <a:ext cx="7333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8,861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676767" y="1407368"/>
            <a:ext cx="9473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8,959</a:t>
            </a:r>
          </a:p>
        </p:txBody>
      </p:sp>
    </p:spTree>
    <p:extLst>
      <p:ext uri="{BB962C8B-B14F-4D97-AF65-F5344CB8AC3E}">
        <p14:creationId xmlns:p14="http://schemas.microsoft.com/office/powerpoint/2010/main" val="969679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4" name="Google Shape;284;p2"/>
          <p:cNvSpPr txBox="1">
            <a:spLocks noGrp="1"/>
          </p:cNvSpPr>
          <p:nvPr>
            <p:ph type="title"/>
          </p:nvPr>
        </p:nvSpPr>
        <p:spPr>
          <a:xfrm>
            <a:off x="312421" y="213192"/>
            <a:ext cx="8347097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68569" rIns="68569" bIns="68569" anchor="ctr" anchorCtr="0">
            <a:noAutofit/>
          </a:bodyPr>
          <a:lstStyle/>
          <a:p>
            <a:r>
              <a:rPr lang="en-US" dirty="0"/>
              <a:t>2026 Revenue and COGS Budget</a:t>
            </a:r>
            <a:endParaRPr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49133636"/>
              </p:ext>
            </p:extLst>
          </p:nvPr>
        </p:nvGraphicFramePr>
        <p:xfrm>
          <a:off x="57657" y="838482"/>
          <a:ext cx="8979250" cy="372124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435672">
                  <a:extLst>
                    <a:ext uri="{9D8B030D-6E8A-4147-A177-3AD203B41FA5}">
                      <a16:colId xmlns:a16="http://schemas.microsoft.com/office/drawing/2014/main" val="3762382018"/>
                    </a:ext>
                  </a:extLst>
                </a:gridCol>
                <a:gridCol w="618154">
                  <a:extLst>
                    <a:ext uri="{9D8B030D-6E8A-4147-A177-3AD203B41FA5}">
                      <a16:colId xmlns:a16="http://schemas.microsoft.com/office/drawing/2014/main" val="2277313903"/>
                    </a:ext>
                  </a:extLst>
                </a:gridCol>
                <a:gridCol w="618154">
                  <a:extLst>
                    <a:ext uri="{9D8B030D-6E8A-4147-A177-3AD203B41FA5}">
                      <a16:colId xmlns:a16="http://schemas.microsoft.com/office/drawing/2014/main" val="4247606551"/>
                    </a:ext>
                  </a:extLst>
                </a:gridCol>
                <a:gridCol w="597199">
                  <a:extLst>
                    <a:ext uri="{9D8B030D-6E8A-4147-A177-3AD203B41FA5}">
                      <a16:colId xmlns:a16="http://schemas.microsoft.com/office/drawing/2014/main" val="4061501932"/>
                    </a:ext>
                  </a:extLst>
                </a:gridCol>
                <a:gridCol w="639109">
                  <a:extLst>
                    <a:ext uri="{9D8B030D-6E8A-4147-A177-3AD203B41FA5}">
                      <a16:colId xmlns:a16="http://schemas.microsoft.com/office/drawing/2014/main" val="4102459742"/>
                    </a:ext>
                  </a:extLst>
                </a:gridCol>
                <a:gridCol w="639109">
                  <a:extLst>
                    <a:ext uri="{9D8B030D-6E8A-4147-A177-3AD203B41FA5}">
                      <a16:colId xmlns:a16="http://schemas.microsoft.com/office/drawing/2014/main" val="2696173931"/>
                    </a:ext>
                  </a:extLst>
                </a:gridCol>
                <a:gridCol w="639109">
                  <a:extLst>
                    <a:ext uri="{9D8B030D-6E8A-4147-A177-3AD203B41FA5}">
                      <a16:colId xmlns:a16="http://schemas.microsoft.com/office/drawing/2014/main" val="783188771"/>
                    </a:ext>
                  </a:extLst>
                </a:gridCol>
                <a:gridCol w="639109">
                  <a:extLst>
                    <a:ext uri="{9D8B030D-6E8A-4147-A177-3AD203B41FA5}">
                      <a16:colId xmlns:a16="http://schemas.microsoft.com/office/drawing/2014/main" val="3018880550"/>
                    </a:ext>
                  </a:extLst>
                </a:gridCol>
                <a:gridCol w="639109">
                  <a:extLst>
                    <a:ext uri="{9D8B030D-6E8A-4147-A177-3AD203B41FA5}">
                      <a16:colId xmlns:a16="http://schemas.microsoft.com/office/drawing/2014/main" val="1006047642"/>
                    </a:ext>
                  </a:extLst>
                </a:gridCol>
                <a:gridCol w="639109">
                  <a:extLst>
                    <a:ext uri="{9D8B030D-6E8A-4147-A177-3AD203B41FA5}">
                      <a16:colId xmlns:a16="http://schemas.microsoft.com/office/drawing/2014/main" val="1280466093"/>
                    </a:ext>
                  </a:extLst>
                </a:gridCol>
                <a:gridCol w="597199">
                  <a:extLst>
                    <a:ext uri="{9D8B030D-6E8A-4147-A177-3AD203B41FA5}">
                      <a16:colId xmlns:a16="http://schemas.microsoft.com/office/drawing/2014/main" val="2960017278"/>
                    </a:ext>
                  </a:extLst>
                </a:gridCol>
                <a:gridCol w="639109">
                  <a:extLst>
                    <a:ext uri="{9D8B030D-6E8A-4147-A177-3AD203B41FA5}">
                      <a16:colId xmlns:a16="http://schemas.microsoft.com/office/drawing/2014/main" val="364205339"/>
                    </a:ext>
                  </a:extLst>
                </a:gridCol>
                <a:gridCol w="639109">
                  <a:extLst>
                    <a:ext uri="{9D8B030D-6E8A-4147-A177-3AD203B41FA5}">
                      <a16:colId xmlns:a16="http://schemas.microsoft.com/office/drawing/2014/main" val="1599180980"/>
                    </a:ext>
                  </a:extLst>
                </a:gridCol>
              </a:tblGrid>
              <a:tr h="232578">
                <a:tc>
                  <a:txBody>
                    <a:bodyPr/>
                    <a:lstStyle/>
                    <a:p>
                      <a:pPr algn="l" fontAlgn="t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1" u="none" strike="noStrike" dirty="0">
                          <a:effectLst/>
                        </a:rPr>
                        <a:t>Jan-26</a:t>
                      </a:r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1" u="none" strike="noStrike">
                          <a:effectLst/>
                        </a:rPr>
                        <a:t>Feb-26</a:t>
                      </a:r>
                      <a:endParaRPr lang="en-US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1" u="none" strike="noStrike">
                          <a:effectLst/>
                        </a:rPr>
                        <a:t>Mar-26</a:t>
                      </a:r>
                      <a:endParaRPr lang="en-US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1" u="none" strike="noStrike" dirty="0">
                          <a:effectLst/>
                        </a:rPr>
                        <a:t>Apr-26</a:t>
                      </a:r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1" u="none" strike="noStrike" dirty="0">
                          <a:effectLst/>
                        </a:rPr>
                        <a:t>May-26</a:t>
                      </a:r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1" u="none" strike="noStrike" dirty="0">
                          <a:effectLst/>
                        </a:rPr>
                        <a:t>Jun-26</a:t>
                      </a:r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1" u="none" strike="noStrike" dirty="0">
                          <a:effectLst/>
                        </a:rPr>
                        <a:t>Jul-26</a:t>
                      </a:r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1" u="none" strike="noStrike" dirty="0">
                          <a:effectLst/>
                        </a:rPr>
                        <a:t>Aug-26</a:t>
                      </a:r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1" u="none" strike="noStrike" dirty="0">
                          <a:effectLst/>
                        </a:rPr>
                        <a:t>Sep-26</a:t>
                      </a:r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1" u="none" strike="noStrike" dirty="0">
                          <a:effectLst/>
                        </a:rPr>
                        <a:t>Oct-26</a:t>
                      </a:r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1" u="none" strike="noStrike" dirty="0">
                          <a:effectLst/>
                        </a:rPr>
                        <a:t>Nov-26</a:t>
                      </a:r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1" u="none" strike="noStrike" dirty="0">
                          <a:effectLst/>
                        </a:rPr>
                        <a:t>Dec-26</a:t>
                      </a:r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b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35580411"/>
                  </a:ext>
                </a:extLst>
              </a:tr>
              <a:tr h="232578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</a:rPr>
                        <a:t>Active Players (000)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 dirty="0">
                          <a:effectLst/>
                        </a:rPr>
                        <a:t>10.4 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 dirty="0">
                          <a:effectLst/>
                        </a:rPr>
                        <a:t>11.6 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>
                          <a:effectLst/>
                        </a:rPr>
                        <a:t>13.0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>
                          <a:effectLst/>
                        </a:rPr>
                        <a:t>14.6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>
                          <a:effectLst/>
                        </a:rPr>
                        <a:t>16.4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>
                          <a:effectLst/>
                        </a:rPr>
                        <a:t>18.4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>
                          <a:effectLst/>
                        </a:rPr>
                        <a:t>20.4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>
                          <a:effectLst/>
                        </a:rPr>
                        <a:t>22.4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>
                          <a:effectLst/>
                        </a:rPr>
                        <a:t>24.4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>
                          <a:effectLst/>
                        </a:rPr>
                        <a:t>26.4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>
                          <a:effectLst/>
                        </a:rPr>
                        <a:t>28.4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>
                          <a:effectLst/>
                        </a:rPr>
                        <a:t>30.4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b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04204784"/>
                  </a:ext>
                </a:extLst>
              </a:tr>
              <a:tr h="232578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Revenue / Player $</a:t>
                      </a:r>
                    </a:p>
                  </a:txBody>
                  <a:tcPr marL="4888" marR="4888" marT="4888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13.9 </a:t>
                      </a: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16.1 </a:t>
                      </a: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18.3 </a:t>
                      </a: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20.6 </a:t>
                      </a: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22.8 </a:t>
                      </a: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25.1 </a:t>
                      </a: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32.8 </a:t>
                      </a: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41.8 </a:t>
                      </a: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54.5 </a:t>
                      </a: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63.7 </a:t>
                      </a: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72.9 </a:t>
                      </a: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82.1 </a:t>
                      </a:r>
                    </a:p>
                  </a:txBody>
                  <a:tcPr marL="9525" marR="9525" marT="9525" marB="0" anchor="b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71959479"/>
                  </a:ext>
                </a:extLst>
              </a:tr>
              <a:tr h="232578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1" u="none" strike="noStrike" dirty="0">
                          <a:effectLst/>
                        </a:rPr>
                        <a:t>Revenue</a:t>
                      </a:r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1" u="none" strike="noStrike">
                          <a:effectLst/>
                        </a:rPr>
                        <a:t>144,800 </a:t>
                      </a:r>
                      <a:endParaRPr lang="en-US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1" u="none" strike="noStrike" dirty="0">
                          <a:effectLst/>
                        </a:rPr>
                        <a:t>187,040 </a:t>
                      </a:r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1" u="none" strike="noStrike" dirty="0">
                          <a:effectLst/>
                        </a:rPr>
                        <a:t>238,400 </a:t>
                      </a:r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1" u="none" strike="noStrike" dirty="0">
                          <a:effectLst/>
                        </a:rPr>
                        <a:t>300,320 </a:t>
                      </a:r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1" u="none" strike="noStrike" dirty="0">
                          <a:effectLst/>
                        </a:rPr>
                        <a:t>374,240 </a:t>
                      </a:r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1" u="none" strike="noStrike" dirty="0">
                          <a:effectLst/>
                        </a:rPr>
                        <a:t>461,600 </a:t>
                      </a:r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1" u="none" strike="noStrike" dirty="0">
                          <a:effectLst/>
                        </a:rPr>
                        <a:t>669,431 </a:t>
                      </a:r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1" u="none" strike="noStrike" dirty="0">
                          <a:effectLst/>
                        </a:rPr>
                        <a:t>937,027 </a:t>
                      </a:r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1" u="none" strike="noStrike" dirty="0">
                          <a:effectLst/>
                        </a:rPr>
                        <a:t>1,329,860 </a:t>
                      </a:r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1" u="none" strike="noStrike" dirty="0">
                          <a:effectLst/>
                        </a:rPr>
                        <a:t>1,680,864 </a:t>
                      </a:r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1" u="none" strike="noStrike" dirty="0">
                          <a:effectLst/>
                        </a:rPr>
                        <a:t>2,069,780 </a:t>
                      </a:r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1" u="none" strike="noStrike" dirty="0">
                          <a:effectLst/>
                        </a:rPr>
                        <a:t>2,496,609 </a:t>
                      </a:r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b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66010126"/>
                  </a:ext>
                </a:extLst>
              </a:tr>
              <a:tr h="232578"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b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53140902"/>
                  </a:ext>
                </a:extLst>
              </a:tr>
              <a:tr h="232578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</a:rPr>
                        <a:t>Content Costs $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60,731</a:t>
                      </a:r>
                    </a:p>
                  </a:txBody>
                  <a:tcPr marL="0" marR="0" marT="0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72,394</a:t>
                      </a:r>
                    </a:p>
                  </a:txBody>
                  <a:tcPr marL="0" marR="0" marT="0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90,578</a:t>
                      </a:r>
                    </a:p>
                  </a:txBody>
                  <a:tcPr marL="0" marR="0" marT="0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98,317</a:t>
                      </a:r>
                    </a:p>
                  </a:txBody>
                  <a:tcPr marL="0" marR="0" marT="0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118,587</a:t>
                      </a:r>
                    </a:p>
                  </a:txBody>
                  <a:tcPr marL="0" marR="0" marT="0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148,065</a:t>
                      </a:r>
                    </a:p>
                  </a:txBody>
                  <a:tcPr marL="0" marR="0" marT="0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186,507</a:t>
                      </a:r>
                    </a:p>
                  </a:txBody>
                  <a:tcPr marL="0" marR="0" marT="0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242,106</a:t>
                      </a:r>
                    </a:p>
                  </a:txBody>
                  <a:tcPr marL="0" marR="0" marT="0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316,415</a:t>
                      </a:r>
                    </a:p>
                  </a:txBody>
                  <a:tcPr marL="0" marR="0" marT="0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364,836</a:t>
                      </a:r>
                    </a:p>
                  </a:txBody>
                  <a:tcPr marL="0" marR="0" marT="0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406,262</a:t>
                      </a:r>
                    </a:p>
                  </a:txBody>
                  <a:tcPr marL="0" marR="0" marT="0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438,532</a:t>
                      </a:r>
                    </a:p>
                  </a:txBody>
                  <a:tcPr marL="0" marR="0" marT="0" marB="0" anchor="b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53513816"/>
                  </a:ext>
                </a:extLst>
              </a:tr>
              <a:tr h="232578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</a:rPr>
                        <a:t>Content Costs %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39.5%</a:t>
                      </a:r>
                    </a:p>
                  </a:txBody>
                  <a:tcPr marL="0" marR="0" marT="0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37.5%</a:t>
                      </a:r>
                    </a:p>
                  </a:txBody>
                  <a:tcPr marL="0" marR="0" marT="0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35.5%</a:t>
                      </a:r>
                    </a:p>
                  </a:txBody>
                  <a:tcPr marL="0" marR="0" marT="0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33.5%</a:t>
                      </a:r>
                    </a:p>
                  </a:txBody>
                  <a:tcPr marL="0" marR="0" marT="0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31.5%</a:t>
                      </a:r>
                    </a:p>
                  </a:txBody>
                  <a:tcPr marL="0" marR="0" marT="0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29.5%</a:t>
                      </a:r>
                    </a:p>
                  </a:txBody>
                  <a:tcPr marL="0" marR="0" marT="0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27.5%</a:t>
                      </a:r>
                    </a:p>
                  </a:txBody>
                  <a:tcPr marL="0" marR="0" marT="0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25.5%</a:t>
                      </a:r>
                    </a:p>
                  </a:txBody>
                  <a:tcPr marL="0" marR="0" marT="0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23.5%</a:t>
                      </a:r>
                    </a:p>
                  </a:txBody>
                  <a:tcPr marL="0" marR="0" marT="0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21.5%</a:t>
                      </a:r>
                    </a:p>
                  </a:txBody>
                  <a:tcPr marL="0" marR="0" marT="0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19.5%</a:t>
                      </a:r>
                    </a:p>
                  </a:txBody>
                  <a:tcPr marL="0" marR="0" marT="0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17.5%</a:t>
                      </a:r>
                    </a:p>
                  </a:txBody>
                  <a:tcPr marL="0" marR="0" marT="0" marB="0" anchor="b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61316448"/>
                  </a:ext>
                </a:extLst>
              </a:tr>
              <a:tr h="232578"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b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88907436"/>
                  </a:ext>
                </a:extLst>
              </a:tr>
              <a:tr h="232578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</a:rPr>
                        <a:t>Streaming Costs + Other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>
                          <a:effectLst/>
                        </a:rPr>
                        <a:t>20,000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>
                          <a:effectLst/>
                        </a:rPr>
                        <a:t>23,567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>
                          <a:effectLst/>
                        </a:rPr>
                        <a:t>30,038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>
                          <a:effectLst/>
                        </a:rPr>
                        <a:t>37,840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>
                          <a:effectLst/>
                        </a:rPr>
                        <a:t>47,154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>
                          <a:effectLst/>
                        </a:rPr>
                        <a:t>58,162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>
                          <a:effectLst/>
                        </a:rPr>
                        <a:t>84,348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>
                          <a:effectLst/>
                        </a:rPr>
                        <a:t>118,065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>
                          <a:effectLst/>
                        </a:rPr>
                        <a:t>167,562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>
                          <a:effectLst/>
                        </a:rPr>
                        <a:t>211,789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>
                          <a:effectLst/>
                        </a:rPr>
                        <a:t>260,792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>
                          <a:effectLst/>
                        </a:rPr>
                        <a:t>314,573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b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5914676"/>
                  </a:ext>
                </a:extLst>
              </a:tr>
              <a:tr h="232578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Streaming Costs % of rev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>
                          <a:effectLst/>
                        </a:rPr>
                        <a:t>13.8%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 dirty="0">
                          <a:effectLst/>
                        </a:rPr>
                        <a:t>12.6%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>
                          <a:effectLst/>
                        </a:rPr>
                        <a:t>12.6%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>
                          <a:effectLst/>
                        </a:rPr>
                        <a:t>12.6%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>
                          <a:effectLst/>
                        </a:rPr>
                        <a:t>12.6%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>
                          <a:effectLst/>
                        </a:rPr>
                        <a:t>12.6%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>
                          <a:effectLst/>
                        </a:rPr>
                        <a:t>12.6%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>
                          <a:effectLst/>
                        </a:rPr>
                        <a:t>12.6%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>
                          <a:effectLst/>
                        </a:rPr>
                        <a:t>12.6%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>
                          <a:effectLst/>
                        </a:rPr>
                        <a:t>12.6%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>
                          <a:effectLst/>
                        </a:rPr>
                        <a:t>12.6%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>
                          <a:effectLst/>
                        </a:rPr>
                        <a:t>12.6%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b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8792132"/>
                  </a:ext>
                </a:extLst>
              </a:tr>
              <a:tr h="232578"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b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99289383"/>
                  </a:ext>
                </a:extLst>
              </a:tr>
              <a:tr h="232578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</a:rPr>
                        <a:t>COGS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>
                          <a:effectLst/>
                        </a:rPr>
                        <a:t>77,196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 dirty="0">
                          <a:effectLst/>
                        </a:rPr>
                        <a:t>93,707 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 dirty="0">
                          <a:effectLst/>
                        </a:rPr>
                        <a:t>114,670 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>
                          <a:effectLst/>
                        </a:rPr>
                        <a:t>138,448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>
                          <a:effectLst/>
                        </a:rPr>
                        <a:t>165,040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>
                          <a:effectLst/>
                        </a:rPr>
                        <a:t>194,334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>
                          <a:effectLst/>
                        </a:rPr>
                        <a:t>268,442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>
                          <a:effectLst/>
                        </a:rPr>
                        <a:t>357,007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>
                          <a:effectLst/>
                        </a:rPr>
                        <a:t>480,079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 dirty="0">
                          <a:effectLst/>
                        </a:rPr>
                        <a:t>573,175 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 dirty="0">
                          <a:effectLst/>
                        </a:rPr>
                        <a:t>664,399 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 dirty="0">
                          <a:effectLst/>
                        </a:rPr>
                        <a:t>751,479 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b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03626206"/>
                  </a:ext>
                </a:extLst>
              </a:tr>
              <a:tr h="232578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</a:rPr>
                        <a:t>COGS % of rev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>
                          <a:effectLst/>
                        </a:rPr>
                        <a:t>53.3%</a:t>
                      </a:r>
                      <a:endParaRPr lang="en-US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 dirty="0">
                          <a:effectLst/>
                        </a:rPr>
                        <a:t>50.1%</a:t>
                      </a:r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 dirty="0">
                          <a:effectLst/>
                        </a:rPr>
                        <a:t>48.1%</a:t>
                      </a:r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 dirty="0">
                          <a:effectLst/>
                        </a:rPr>
                        <a:t>46.1%</a:t>
                      </a:r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 dirty="0">
                          <a:effectLst/>
                        </a:rPr>
                        <a:t>44.1%</a:t>
                      </a:r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 dirty="0">
                          <a:effectLst/>
                        </a:rPr>
                        <a:t>42.1%</a:t>
                      </a:r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 dirty="0">
                          <a:effectLst/>
                        </a:rPr>
                        <a:t>40.1%</a:t>
                      </a:r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 dirty="0">
                          <a:effectLst/>
                        </a:rPr>
                        <a:t>38.1%</a:t>
                      </a:r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 dirty="0">
                          <a:effectLst/>
                        </a:rPr>
                        <a:t>36.1%</a:t>
                      </a:r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 dirty="0">
                          <a:effectLst/>
                        </a:rPr>
                        <a:t>34.1%</a:t>
                      </a:r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>
                          <a:effectLst/>
                        </a:rPr>
                        <a:t>32.1%</a:t>
                      </a:r>
                      <a:endParaRPr lang="en-US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>
                          <a:effectLst/>
                        </a:rPr>
                        <a:t>30.1%</a:t>
                      </a:r>
                      <a:endParaRPr lang="en-US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b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34531635"/>
                  </a:ext>
                </a:extLst>
              </a:tr>
              <a:tr h="232578"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b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36804153"/>
                  </a:ext>
                </a:extLst>
              </a:tr>
              <a:tr h="232578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</a:rPr>
                        <a:t>GM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>
                          <a:effectLst/>
                        </a:rPr>
                        <a:t>$67,604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>
                          <a:effectLst/>
                        </a:rPr>
                        <a:t>$93,333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>
                          <a:effectLst/>
                        </a:rPr>
                        <a:t>$123,730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>
                          <a:effectLst/>
                        </a:rPr>
                        <a:t>$161,872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>
                          <a:effectLst/>
                        </a:rPr>
                        <a:t>$209,200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 dirty="0">
                          <a:effectLst/>
                        </a:rPr>
                        <a:t>$267,266 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 dirty="0">
                          <a:effectLst/>
                        </a:rPr>
                        <a:t>$400,989 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 dirty="0">
                          <a:effectLst/>
                        </a:rPr>
                        <a:t>$580,020 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>
                          <a:effectLst/>
                        </a:rPr>
                        <a:t>$849,781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 dirty="0">
                          <a:effectLst/>
                        </a:rPr>
                        <a:t>1,107,689 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 dirty="0">
                          <a:effectLst/>
                        </a:rPr>
                        <a:t>1,405,381 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 dirty="0">
                          <a:effectLst/>
                        </a:rPr>
                        <a:t>1,745,130 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b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92012725"/>
                  </a:ext>
                </a:extLst>
              </a:tr>
              <a:tr h="232578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</a:rPr>
                        <a:t>GM % of rev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 dirty="0">
                          <a:effectLst/>
                        </a:rPr>
                        <a:t>46.7%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 dirty="0">
                          <a:effectLst/>
                        </a:rPr>
                        <a:t>49.9%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 dirty="0">
                          <a:effectLst/>
                        </a:rPr>
                        <a:t>51.9%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 dirty="0">
                          <a:effectLst/>
                        </a:rPr>
                        <a:t>53.9%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 dirty="0">
                          <a:effectLst/>
                        </a:rPr>
                        <a:t>55.9%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 dirty="0">
                          <a:effectLst/>
                        </a:rPr>
                        <a:t>57.9%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 dirty="0">
                          <a:effectLst/>
                        </a:rPr>
                        <a:t>59.9%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 dirty="0">
                          <a:effectLst/>
                        </a:rPr>
                        <a:t>61.9%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 dirty="0">
                          <a:effectLst/>
                        </a:rPr>
                        <a:t>63.9%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 dirty="0">
                          <a:effectLst/>
                        </a:rPr>
                        <a:t>65.9%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 dirty="0">
                          <a:effectLst/>
                        </a:rPr>
                        <a:t>67.9%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 dirty="0">
                          <a:effectLst/>
                        </a:rPr>
                        <a:t>69.9%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b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9157539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328124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4" name="Google Shape;284;p2"/>
          <p:cNvSpPr txBox="1">
            <a:spLocks noGrp="1"/>
          </p:cNvSpPr>
          <p:nvPr>
            <p:ph type="title"/>
          </p:nvPr>
        </p:nvSpPr>
        <p:spPr>
          <a:xfrm>
            <a:off x="312421" y="213192"/>
            <a:ext cx="8347097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68569" rIns="68569" bIns="68569" anchor="ctr" anchorCtr="0">
            <a:noAutofit/>
          </a:bodyPr>
          <a:lstStyle/>
          <a:p>
            <a:r>
              <a:rPr lang="en-US" dirty="0"/>
              <a:t>2026 </a:t>
            </a:r>
            <a:r>
              <a:rPr lang="en-US" dirty="0" err="1"/>
              <a:t>Opex</a:t>
            </a:r>
            <a:r>
              <a:rPr lang="en-US" dirty="0"/>
              <a:t> Budget – Non Payroll</a:t>
            </a:r>
            <a:endParaRPr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31491104"/>
              </p:ext>
            </p:extLst>
          </p:nvPr>
        </p:nvGraphicFramePr>
        <p:xfrm>
          <a:off x="57657" y="912624"/>
          <a:ext cx="8979250" cy="325609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435672">
                  <a:extLst>
                    <a:ext uri="{9D8B030D-6E8A-4147-A177-3AD203B41FA5}">
                      <a16:colId xmlns:a16="http://schemas.microsoft.com/office/drawing/2014/main" val="3762382018"/>
                    </a:ext>
                  </a:extLst>
                </a:gridCol>
                <a:gridCol w="618154">
                  <a:extLst>
                    <a:ext uri="{9D8B030D-6E8A-4147-A177-3AD203B41FA5}">
                      <a16:colId xmlns:a16="http://schemas.microsoft.com/office/drawing/2014/main" val="2277313903"/>
                    </a:ext>
                  </a:extLst>
                </a:gridCol>
                <a:gridCol w="618154">
                  <a:extLst>
                    <a:ext uri="{9D8B030D-6E8A-4147-A177-3AD203B41FA5}">
                      <a16:colId xmlns:a16="http://schemas.microsoft.com/office/drawing/2014/main" val="4247606551"/>
                    </a:ext>
                  </a:extLst>
                </a:gridCol>
                <a:gridCol w="597199">
                  <a:extLst>
                    <a:ext uri="{9D8B030D-6E8A-4147-A177-3AD203B41FA5}">
                      <a16:colId xmlns:a16="http://schemas.microsoft.com/office/drawing/2014/main" val="4061501932"/>
                    </a:ext>
                  </a:extLst>
                </a:gridCol>
                <a:gridCol w="639109">
                  <a:extLst>
                    <a:ext uri="{9D8B030D-6E8A-4147-A177-3AD203B41FA5}">
                      <a16:colId xmlns:a16="http://schemas.microsoft.com/office/drawing/2014/main" val="4102459742"/>
                    </a:ext>
                  </a:extLst>
                </a:gridCol>
                <a:gridCol w="639109">
                  <a:extLst>
                    <a:ext uri="{9D8B030D-6E8A-4147-A177-3AD203B41FA5}">
                      <a16:colId xmlns:a16="http://schemas.microsoft.com/office/drawing/2014/main" val="2696173931"/>
                    </a:ext>
                  </a:extLst>
                </a:gridCol>
                <a:gridCol w="639109">
                  <a:extLst>
                    <a:ext uri="{9D8B030D-6E8A-4147-A177-3AD203B41FA5}">
                      <a16:colId xmlns:a16="http://schemas.microsoft.com/office/drawing/2014/main" val="783188771"/>
                    </a:ext>
                  </a:extLst>
                </a:gridCol>
                <a:gridCol w="639109">
                  <a:extLst>
                    <a:ext uri="{9D8B030D-6E8A-4147-A177-3AD203B41FA5}">
                      <a16:colId xmlns:a16="http://schemas.microsoft.com/office/drawing/2014/main" val="3018880550"/>
                    </a:ext>
                  </a:extLst>
                </a:gridCol>
                <a:gridCol w="639109">
                  <a:extLst>
                    <a:ext uri="{9D8B030D-6E8A-4147-A177-3AD203B41FA5}">
                      <a16:colId xmlns:a16="http://schemas.microsoft.com/office/drawing/2014/main" val="1006047642"/>
                    </a:ext>
                  </a:extLst>
                </a:gridCol>
                <a:gridCol w="639109">
                  <a:extLst>
                    <a:ext uri="{9D8B030D-6E8A-4147-A177-3AD203B41FA5}">
                      <a16:colId xmlns:a16="http://schemas.microsoft.com/office/drawing/2014/main" val="1280466093"/>
                    </a:ext>
                  </a:extLst>
                </a:gridCol>
                <a:gridCol w="597199">
                  <a:extLst>
                    <a:ext uri="{9D8B030D-6E8A-4147-A177-3AD203B41FA5}">
                      <a16:colId xmlns:a16="http://schemas.microsoft.com/office/drawing/2014/main" val="2960017278"/>
                    </a:ext>
                  </a:extLst>
                </a:gridCol>
                <a:gridCol w="639109">
                  <a:extLst>
                    <a:ext uri="{9D8B030D-6E8A-4147-A177-3AD203B41FA5}">
                      <a16:colId xmlns:a16="http://schemas.microsoft.com/office/drawing/2014/main" val="364205339"/>
                    </a:ext>
                  </a:extLst>
                </a:gridCol>
                <a:gridCol w="639109">
                  <a:extLst>
                    <a:ext uri="{9D8B030D-6E8A-4147-A177-3AD203B41FA5}">
                      <a16:colId xmlns:a16="http://schemas.microsoft.com/office/drawing/2014/main" val="1599180980"/>
                    </a:ext>
                  </a:extLst>
                </a:gridCol>
              </a:tblGrid>
              <a:tr h="232578">
                <a:tc>
                  <a:txBody>
                    <a:bodyPr/>
                    <a:lstStyle/>
                    <a:p>
                      <a:pPr algn="l" fontAlgn="t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u="none" strike="noStrike" dirty="0">
                          <a:effectLst/>
                        </a:rPr>
                        <a:t>Jan-26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u="none" strike="noStrike">
                          <a:effectLst/>
                        </a:rPr>
                        <a:t>Feb-26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u="none" strike="noStrike">
                          <a:effectLst/>
                        </a:rPr>
                        <a:t>Mar-26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u="none" strike="noStrike">
                          <a:effectLst/>
                        </a:rPr>
                        <a:t>Apr-26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u="none" strike="noStrike">
                          <a:effectLst/>
                        </a:rPr>
                        <a:t>May-26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u="none" strike="noStrike">
                          <a:effectLst/>
                        </a:rPr>
                        <a:t>Jun-26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u="none" strike="noStrike">
                          <a:effectLst/>
                        </a:rPr>
                        <a:t>Jul-26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u="none" strike="noStrike">
                          <a:effectLst/>
                        </a:rPr>
                        <a:t>Aug-26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u="none" strike="noStrike">
                          <a:effectLst/>
                        </a:rPr>
                        <a:t>Sep-26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u="none" strike="noStrike">
                          <a:effectLst/>
                        </a:rPr>
                        <a:t>Oct-26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u="none" strike="noStrike">
                          <a:effectLst/>
                        </a:rPr>
                        <a:t>Nov-26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u="none" strike="noStrike">
                          <a:effectLst/>
                        </a:rPr>
                        <a:t>Dec-26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35580411"/>
                  </a:ext>
                </a:extLst>
              </a:tr>
              <a:tr h="232578"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04204784"/>
                  </a:ext>
                </a:extLst>
              </a:tr>
              <a:tr h="232578">
                <a:tc>
                  <a:txBody>
                    <a:bodyPr/>
                    <a:lstStyle/>
                    <a:p>
                      <a:pPr algn="l" fontAlgn="t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Total Tech / Ops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81,832 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81,832 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81,832 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157,609 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167,609 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177,609 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187,609 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197,609 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207,609 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217,609 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227,609 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237,609 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71959479"/>
                  </a:ext>
                </a:extLst>
              </a:tr>
              <a:tr h="232578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Total Venue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5,000 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55,000 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15,000 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15,000 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55,400 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31,000 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23,000 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68,000 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75,000 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80,000 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85,000 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90,000 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66010126"/>
                  </a:ext>
                </a:extLst>
              </a:tr>
              <a:tr h="232578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Total Marketing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40,509 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40,509 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51,509 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66,000 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66,000 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82,000 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77,000 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92,000 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109,000 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104,000 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109,000 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124,000 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53140902"/>
                  </a:ext>
                </a:extLst>
              </a:tr>
              <a:tr h="232578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Total Product / UI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10,020 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20,020 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22,020 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22,020 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35,020 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35,020 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45,020 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60,020 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70,020 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80,020 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90,020 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100,020 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53513816"/>
                  </a:ext>
                </a:extLst>
              </a:tr>
              <a:tr h="232578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Total Ad Sales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49,406 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29,808 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35,443 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58,336 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49,185 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55,468 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57,272 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65,046 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94,108 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87,694 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91,648 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117,637 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61316448"/>
                  </a:ext>
                </a:extLst>
              </a:tr>
              <a:tr h="232578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Total Finance / G&amp;A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23,500 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35,500 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28,500 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30,500 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40,500 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35,500 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46,000 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61,000 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76,000 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91,000 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106,000 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121,000 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88907436"/>
                  </a:ext>
                </a:extLst>
              </a:tr>
              <a:tr h="232578"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5914676"/>
                  </a:ext>
                </a:extLst>
              </a:tr>
              <a:tr h="232578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Total </a:t>
                      </a:r>
                      <a:r>
                        <a:rPr lang="en-US" sz="11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Opex</a:t>
                      </a:r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210,266 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262,669 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234,304 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349,465 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413,714 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416,597 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435,901 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543,676 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631,737 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660,323 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709,277 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790,267 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8792132"/>
                  </a:ext>
                </a:extLst>
              </a:tr>
              <a:tr h="232578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Old </a:t>
                      </a:r>
                      <a:r>
                        <a:rPr lang="en-US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Opex</a:t>
                      </a:r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Estimate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310,000 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310,000 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310,000 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310,000 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310,000 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310,000 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308,913 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360,974 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495,242 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592,045 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711,207 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836,017 </a:t>
                      </a:r>
                    </a:p>
                  </a:txBody>
                  <a:tcPr marL="0" marR="0" marT="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99289383"/>
                  </a:ext>
                </a:extLst>
              </a:tr>
              <a:tr h="232578"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03626206"/>
                  </a:ext>
                </a:extLst>
              </a:tr>
              <a:tr h="232578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2026 Total </a:t>
                      </a:r>
                      <a:r>
                        <a:rPr lang="en-US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Opex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$5.7M</a:t>
                      </a:r>
                    </a:p>
                  </a:txBody>
                  <a:tcPr marL="4888" marR="4888" marT="488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34531635"/>
                  </a:ext>
                </a:extLst>
              </a:tr>
              <a:tr h="232578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2026 Old </a:t>
                      </a:r>
                      <a:r>
                        <a:rPr lang="en-US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Opex</a:t>
                      </a:r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Estimate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$5.2M</a:t>
                      </a:r>
                    </a:p>
                  </a:txBody>
                  <a:tcPr marL="4888" marR="4888" marT="488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36804153"/>
                  </a:ext>
                </a:extLst>
              </a:tr>
            </a:tbl>
          </a:graphicData>
        </a:graphic>
      </p:graphicFrame>
      <p:sp>
        <p:nvSpPr>
          <p:cNvPr id="5" name="Google Shape;399;p14"/>
          <p:cNvSpPr/>
          <p:nvPr/>
        </p:nvSpPr>
        <p:spPr>
          <a:xfrm>
            <a:off x="2702012" y="4050789"/>
            <a:ext cx="4580238" cy="840138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121900" tIns="60950" rIns="121900" bIns="6095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" name="Google Shape;403;p14"/>
          <p:cNvSpPr/>
          <p:nvPr/>
        </p:nvSpPr>
        <p:spPr>
          <a:xfrm>
            <a:off x="2833816" y="4119288"/>
            <a:ext cx="4349579" cy="68242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121900" tIns="60950" rIns="121900" bIns="6095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7" name="Google Shape;424;p14"/>
          <p:cNvSpPr txBox="1"/>
          <p:nvPr/>
        </p:nvSpPr>
        <p:spPr>
          <a:xfrm flipH="1">
            <a:off x="2957385" y="4168131"/>
            <a:ext cx="4069491" cy="5847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dirty="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There was about a $1M increase in </a:t>
            </a:r>
            <a:r>
              <a:rPr lang="en-US" sz="1600" dirty="0" err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Opex</a:t>
            </a:r>
            <a:r>
              <a:rPr lang="en-US" sz="1600" dirty="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due to the cost of 28,000 Loop boxes in 20-26</a:t>
            </a:r>
            <a:endParaRPr sz="1600" dirty="0"/>
          </a:p>
        </p:txBody>
      </p:sp>
    </p:spTree>
    <p:extLst>
      <p:ext uri="{BB962C8B-B14F-4D97-AF65-F5344CB8AC3E}">
        <p14:creationId xmlns:p14="http://schemas.microsoft.com/office/powerpoint/2010/main" val="18698982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4" name="Google Shape;284;p2"/>
          <p:cNvSpPr txBox="1">
            <a:spLocks noGrp="1"/>
          </p:cNvSpPr>
          <p:nvPr>
            <p:ph type="title"/>
          </p:nvPr>
        </p:nvSpPr>
        <p:spPr>
          <a:xfrm>
            <a:off x="312421" y="213192"/>
            <a:ext cx="8347097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68569" rIns="68569" bIns="68569" anchor="ctr" anchorCtr="0">
            <a:noAutofit/>
          </a:bodyPr>
          <a:lstStyle/>
          <a:p>
            <a:r>
              <a:rPr lang="en-US" dirty="0"/>
              <a:t>2026 Personnel Plan and Payroll</a:t>
            </a:r>
            <a:endParaRPr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82761582"/>
              </p:ext>
            </p:extLst>
          </p:nvPr>
        </p:nvGraphicFramePr>
        <p:xfrm>
          <a:off x="57657" y="912624"/>
          <a:ext cx="8979250" cy="4198031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435672">
                  <a:extLst>
                    <a:ext uri="{9D8B030D-6E8A-4147-A177-3AD203B41FA5}">
                      <a16:colId xmlns:a16="http://schemas.microsoft.com/office/drawing/2014/main" val="3762382018"/>
                    </a:ext>
                  </a:extLst>
                </a:gridCol>
                <a:gridCol w="618154">
                  <a:extLst>
                    <a:ext uri="{9D8B030D-6E8A-4147-A177-3AD203B41FA5}">
                      <a16:colId xmlns:a16="http://schemas.microsoft.com/office/drawing/2014/main" val="2277313903"/>
                    </a:ext>
                  </a:extLst>
                </a:gridCol>
                <a:gridCol w="618154">
                  <a:extLst>
                    <a:ext uri="{9D8B030D-6E8A-4147-A177-3AD203B41FA5}">
                      <a16:colId xmlns:a16="http://schemas.microsoft.com/office/drawing/2014/main" val="4247606551"/>
                    </a:ext>
                  </a:extLst>
                </a:gridCol>
                <a:gridCol w="597199">
                  <a:extLst>
                    <a:ext uri="{9D8B030D-6E8A-4147-A177-3AD203B41FA5}">
                      <a16:colId xmlns:a16="http://schemas.microsoft.com/office/drawing/2014/main" val="4061501932"/>
                    </a:ext>
                  </a:extLst>
                </a:gridCol>
                <a:gridCol w="639109">
                  <a:extLst>
                    <a:ext uri="{9D8B030D-6E8A-4147-A177-3AD203B41FA5}">
                      <a16:colId xmlns:a16="http://schemas.microsoft.com/office/drawing/2014/main" val="4102459742"/>
                    </a:ext>
                  </a:extLst>
                </a:gridCol>
                <a:gridCol w="639109">
                  <a:extLst>
                    <a:ext uri="{9D8B030D-6E8A-4147-A177-3AD203B41FA5}">
                      <a16:colId xmlns:a16="http://schemas.microsoft.com/office/drawing/2014/main" val="2696173931"/>
                    </a:ext>
                  </a:extLst>
                </a:gridCol>
                <a:gridCol w="639109">
                  <a:extLst>
                    <a:ext uri="{9D8B030D-6E8A-4147-A177-3AD203B41FA5}">
                      <a16:colId xmlns:a16="http://schemas.microsoft.com/office/drawing/2014/main" val="783188771"/>
                    </a:ext>
                  </a:extLst>
                </a:gridCol>
                <a:gridCol w="639109">
                  <a:extLst>
                    <a:ext uri="{9D8B030D-6E8A-4147-A177-3AD203B41FA5}">
                      <a16:colId xmlns:a16="http://schemas.microsoft.com/office/drawing/2014/main" val="3018880550"/>
                    </a:ext>
                  </a:extLst>
                </a:gridCol>
                <a:gridCol w="639109">
                  <a:extLst>
                    <a:ext uri="{9D8B030D-6E8A-4147-A177-3AD203B41FA5}">
                      <a16:colId xmlns:a16="http://schemas.microsoft.com/office/drawing/2014/main" val="1006047642"/>
                    </a:ext>
                  </a:extLst>
                </a:gridCol>
                <a:gridCol w="639109">
                  <a:extLst>
                    <a:ext uri="{9D8B030D-6E8A-4147-A177-3AD203B41FA5}">
                      <a16:colId xmlns:a16="http://schemas.microsoft.com/office/drawing/2014/main" val="1280466093"/>
                    </a:ext>
                  </a:extLst>
                </a:gridCol>
                <a:gridCol w="597199">
                  <a:extLst>
                    <a:ext uri="{9D8B030D-6E8A-4147-A177-3AD203B41FA5}">
                      <a16:colId xmlns:a16="http://schemas.microsoft.com/office/drawing/2014/main" val="2960017278"/>
                    </a:ext>
                  </a:extLst>
                </a:gridCol>
                <a:gridCol w="639109">
                  <a:extLst>
                    <a:ext uri="{9D8B030D-6E8A-4147-A177-3AD203B41FA5}">
                      <a16:colId xmlns:a16="http://schemas.microsoft.com/office/drawing/2014/main" val="364205339"/>
                    </a:ext>
                  </a:extLst>
                </a:gridCol>
                <a:gridCol w="639109">
                  <a:extLst>
                    <a:ext uri="{9D8B030D-6E8A-4147-A177-3AD203B41FA5}">
                      <a16:colId xmlns:a16="http://schemas.microsoft.com/office/drawing/2014/main" val="1599180980"/>
                    </a:ext>
                  </a:extLst>
                </a:gridCol>
              </a:tblGrid>
              <a:tr h="232578">
                <a:tc>
                  <a:txBody>
                    <a:bodyPr/>
                    <a:lstStyle/>
                    <a:p>
                      <a:pPr algn="l" fontAlgn="t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u="none" strike="noStrike" dirty="0">
                          <a:effectLst/>
                        </a:rPr>
                        <a:t>Jan-26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u="none" strike="noStrike">
                          <a:effectLst/>
                        </a:rPr>
                        <a:t>Feb-26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u="none" strike="noStrike">
                          <a:effectLst/>
                        </a:rPr>
                        <a:t>Mar-26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u="none" strike="noStrike">
                          <a:effectLst/>
                        </a:rPr>
                        <a:t>Apr-26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u="none" strike="noStrike">
                          <a:effectLst/>
                        </a:rPr>
                        <a:t>May-26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u="none" strike="noStrike">
                          <a:effectLst/>
                        </a:rPr>
                        <a:t>Jun-26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u="none" strike="noStrike">
                          <a:effectLst/>
                        </a:rPr>
                        <a:t>Jul-26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u="none" strike="noStrike">
                          <a:effectLst/>
                        </a:rPr>
                        <a:t>Aug-26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u="none" strike="noStrike">
                          <a:effectLst/>
                        </a:rPr>
                        <a:t>Sep-26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u="none" strike="noStrike">
                          <a:effectLst/>
                        </a:rPr>
                        <a:t>Oct-26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u="none" strike="noStrike">
                          <a:effectLst/>
                        </a:rPr>
                        <a:t>Nov-26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u="none" strike="noStrike">
                          <a:effectLst/>
                        </a:rPr>
                        <a:t>Dec-26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35580411"/>
                  </a:ext>
                </a:extLst>
              </a:tr>
              <a:tr h="232578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Total Tech/Ops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8.5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8.5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8.5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6.5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6.5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6.5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6.5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6.5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6.5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6.5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6.5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6.5</a:t>
                      </a:r>
                    </a:p>
                  </a:txBody>
                  <a:tcPr marL="0" marR="0" marT="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04204784"/>
                  </a:ext>
                </a:extLst>
              </a:tr>
              <a:tr h="232578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Total Tech/Ops $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$100,883 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$100,883 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$100,883 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$74,800 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$74,800 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$74,800 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$74,800 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$74,800 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$74,800 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$74,800 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$74,800 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$74,800 </a:t>
                      </a:r>
                    </a:p>
                  </a:txBody>
                  <a:tcPr marL="0" marR="0" marT="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71959479"/>
                  </a:ext>
                </a:extLst>
              </a:tr>
              <a:tr h="232578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Total Venue/Sales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7.2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7.2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5.2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6.2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8.2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9.2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9.2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9.2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9.2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9.2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9.2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9.2</a:t>
                      </a:r>
                    </a:p>
                  </a:txBody>
                  <a:tcPr marL="0" marR="0" marT="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66010126"/>
                  </a:ext>
                </a:extLst>
              </a:tr>
              <a:tr h="232578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Total Venue/Sales $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76,238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76,238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58,988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64,154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74,488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79,654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79,654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79,654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79,654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79,654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79,654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79,654</a:t>
                      </a:r>
                    </a:p>
                  </a:txBody>
                  <a:tcPr marL="0" marR="0" marT="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53140902"/>
                  </a:ext>
                </a:extLst>
              </a:tr>
              <a:tr h="232578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Total Marketing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1.7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1.7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1.7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1.7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1.7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2.7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2.7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2.7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2.7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2.7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2.7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2.7</a:t>
                      </a:r>
                    </a:p>
                  </a:txBody>
                  <a:tcPr marL="0" marR="0" marT="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53513816"/>
                  </a:ext>
                </a:extLst>
              </a:tr>
              <a:tr h="232578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Total Marketing $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16,129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16,129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16,129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16,129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16,129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28,629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28,629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28,629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28,629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28,629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28,629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28,629</a:t>
                      </a:r>
                    </a:p>
                  </a:txBody>
                  <a:tcPr marL="0" marR="0" marT="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61316448"/>
                  </a:ext>
                </a:extLst>
              </a:tr>
              <a:tr h="232578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Total Product / UI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2.7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1.7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1.7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1.7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1.7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1.7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1.7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1.7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1.7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1.7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1.7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1.7</a:t>
                      </a:r>
                    </a:p>
                  </a:txBody>
                  <a:tcPr marL="0" marR="0" marT="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88907436"/>
                  </a:ext>
                </a:extLst>
              </a:tr>
              <a:tr h="232578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Total Product / UI $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29,583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23,333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23,333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23,333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23,333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23,333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23,333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23,333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23,333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23,333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23,333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23,333</a:t>
                      </a:r>
                    </a:p>
                  </a:txBody>
                  <a:tcPr marL="0" marR="0" marT="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5914676"/>
                  </a:ext>
                </a:extLst>
              </a:tr>
              <a:tr h="232578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Total Ad Sales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4.3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4.3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5.0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5.0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5.0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7.0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7.0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8.0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8.0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8.0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8.0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8.0</a:t>
                      </a:r>
                    </a:p>
                  </a:txBody>
                  <a:tcPr marL="0" marR="0" marT="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8792132"/>
                  </a:ext>
                </a:extLst>
              </a:tr>
              <a:tr h="232578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Total Ad Sales $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54,940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54,940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72,300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72,300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72,300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93,967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93,967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104,800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104,800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104,800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104,800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104,800</a:t>
                      </a:r>
                    </a:p>
                  </a:txBody>
                  <a:tcPr marL="0" marR="0" marT="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99289383"/>
                  </a:ext>
                </a:extLst>
              </a:tr>
              <a:tr h="232578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Total Finance / G&amp;A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2.3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3.3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3.3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3.3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3.3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3.3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3.3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3.3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4.3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4.3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4.3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4.3</a:t>
                      </a:r>
                    </a:p>
                  </a:txBody>
                  <a:tcPr marL="0" marR="0" marT="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03626206"/>
                  </a:ext>
                </a:extLst>
              </a:tr>
              <a:tr h="232578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Total Finance / G&amp;A $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28,677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43,677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43,677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43,677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43,677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43,677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43,677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43,677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59,510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59,510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59,510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59,510</a:t>
                      </a:r>
                    </a:p>
                  </a:txBody>
                  <a:tcPr marL="0" marR="0" marT="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34531635"/>
                  </a:ext>
                </a:extLst>
              </a:tr>
              <a:tr h="232578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Total Headcount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26.7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26.7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25.4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24.4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26.4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30.4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30.4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31.4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32.4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32.4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32.4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32.4</a:t>
                      </a:r>
                    </a:p>
                  </a:txBody>
                  <a:tcPr marL="0" marR="0" marT="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36804153"/>
                  </a:ext>
                </a:extLst>
              </a:tr>
              <a:tr h="232578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Total Payroll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$306,450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$315,200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$315,310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$294,393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$304,727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$344,060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$344,060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$354,893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$370,727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$370,727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$370,727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$370,727</a:t>
                      </a:r>
                    </a:p>
                  </a:txBody>
                  <a:tcPr marL="0" marR="0" marT="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92012725"/>
                  </a:ext>
                </a:extLst>
              </a:tr>
              <a:tr h="232578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Original estimate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250,000 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275,000 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300,000 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325,000 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350,000 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375,000 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400,000 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425,000 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450,000 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475,000 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500,000 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500,000 </a:t>
                      </a:r>
                    </a:p>
                  </a:txBody>
                  <a:tcPr marL="0" marR="0" marT="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91575393"/>
                  </a:ext>
                </a:extLst>
              </a:tr>
              <a:tr h="232578"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2026 Total Payroll</a:t>
                      </a:r>
                    </a:p>
                  </a:txBody>
                  <a:tcPr marL="4888" marR="4888" marT="488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$4.1M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30249406"/>
                  </a:ext>
                </a:extLst>
              </a:tr>
              <a:tr h="244205">
                <a:tc>
                  <a:txBody>
                    <a:bodyPr/>
                    <a:lstStyle/>
                    <a:p>
                      <a:pPr algn="l" fontAlgn="t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2026 Total Original</a:t>
                      </a:r>
                    </a:p>
                  </a:txBody>
                  <a:tcPr marL="4888" marR="4888" marT="488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$4.6M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8651582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7590126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4" name="Google Shape;284;p2"/>
          <p:cNvSpPr txBox="1">
            <a:spLocks noGrp="1"/>
          </p:cNvSpPr>
          <p:nvPr>
            <p:ph type="title"/>
          </p:nvPr>
        </p:nvSpPr>
        <p:spPr>
          <a:xfrm>
            <a:off x="312421" y="213192"/>
            <a:ext cx="8347097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68569" rIns="68569" bIns="68569" anchor="ctr" anchorCtr="0">
            <a:noAutofit/>
          </a:bodyPr>
          <a:lstStyle/>
          <a:p>
            <a:r>
              <a:rPr lang="en-US" dirty="0"/>
              <a:t>2026 Loop TV P&amp;L</a:t>
            </a:r>
            <a:endParaRPr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68585471"/>
              </p:ext>
            </p:extLst>
          </p:nvPr>
        </p:nvGraphicFramePr>
        <p:xfrm>
          <a:off x="57657" y="912624"/>
          <a:ext cx="8979250" cy="279093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482819">
                  <a:extLst>
                    <a:ext uri="{9D8B030D-6E8A-4147-A177-3AD203B41FA5}">
                      <a16:colId xmlns:a16="http://schemas.microsoft.com/office/drawing/2014/main" val="3762382018"/>
                    </a:ext>
                  </a:extLst>
                </a:gridCol>
                <a:gridCol w="593124">
                  <a:extLst>
                    <a:ext uri="{9D8B030D-6E8A-4147-A177-3AD203B41FA5}">
                      <a16:colId xmlns:a16="http://schemas.microsoft.com/office/drawing/2014/main" val="2277313903"/>
                    </a:ext>
                  </a:extLst>
                </a:gridCol>
                <a:gridCol w="596037">
                  <a:extLst>
                    <a:ext uri="{9D8B030D-6E8A-4147-A177-3AD203B41FA5}">
                      <a16:colId xmlns:a16="http://schemas.microsoft.com/office/drawing/2014/main" val="4247606551"/>
                    </a:ext>
                  </a:extLst>
                </a:gridCol>
                <a:gridCol w="597199">
                  <a:extLst>
                    <a:ext uri="{9D8B030D-6E8A-4147-A177-3AD203B41FA5}">
                      <a16:colId xmlns:a16="http://schemas.microsoft.com/office/drawing/2014/main" val="4061501932"/>
                    </a:ext>
                  </a:extLst>
                </a:gridCol>
                <a:gridCol w="639109">
                  <a:extLst>
                    <a:ext uri="{9D8B030D-6E8A-4147-A177-3AD203B41FA5}">
                      <a16:colId xmlns:a16="http://schemas.microsoft.com/office/drawing/2014/main" val="4102459742"/>
                    </a:ext>
                  </a:extLst>
                </a:gridCol>
                <a:gridCol w="639109">
                  <a:extLst>
                    <a:ext uri="{9D8B030D-6E8A-4147-A177-3AD203B41FA5}">
                      <a16:colId xmlns:a16="http://schemas.microsoft.com/office/drawing/2014/main" val="2696173931"/>
                    </a:ext>
                  </a:extLst>
                </a:gridCol>
                <a:gridCol w="639109">
                  <a:extLst>
                    <a:ext uri="{9D8B030D-6E8A-4147-A177-3AD203B41FA5}">
                      <a16:colId xmlns:a16="http://schemas.microsoft.com/office/drawing/2014/main" val="783188771"/>
                    </a:ext>
                  </a:extLst>
                </a:gridCol>
                <a:gridCol w="639109">
                  <a:extLst>
                    <a:ext uri="{9D8B030D-6E8A-4147-A177-3AD203B41FA5}">
                      <a16:colId xmlns:a16="http://schemas.microsoft.com/office/drawing/2014/main" val="3018880550"/>
                    </a:ext>
                  </a:extLst>
                </a:gridCol>
                <a:gridCol w="639109">
                  <a:extLst>
                    <a:ext uri="{9D8B030D-6E8A-4147-A177-3AD203B41FA5}">
                      <a16:colId xmlns:a16="http://schemas.microsoft.com/office/drawing/2014/main" val="1006047642"/>
                    </a:ext>
                  </a:extLst>
                </a:gridCol>
                <a:gridCol w="639109">
                  <a:extLst>
                    <a:ext uri="{9D8B030D-6E8A-4147-A177-3AD203B41FA5}">
                      <a16:colId xmlns:a16="http://schemas.microsoft.com/office/drawing/2014/main" val="1280466093"/>
                    </a:ext>
                  </a:extLst>
                </a:gridCol>
                <a:gridCol w="597199">
                  <a:extLst>
                    <a:ext uri="{9D8B030D-6E8A-4147-A177-3AD203B41FA5}">
                      <a16:colId xmlns:a16="http://schemas.microsoft.com/office/drawing/2014/main" val="2960017278"/>
                    </a:ext>
                  </a:extLst>
                </a:gridCol>
                <a:gridCol w="639109">
                  <a:extLst>
                    <a:ext uri="{9D8B030D-6E8A-4147-A177-3AD203B41FA5}">
                      <a16:colId xmlns:a16="http://schemas.microsoft.com/office/drawing/2014/main" val="364205339"/>
                    </a:ext>
                  </a:extLst>
                </a:gridCol>
                <a:gridCol w="639109">
                  <a:extLst>
                    <a:ext uri="{9D8B030D-6E8A-4147-A177-3AD203B41FA5}">
                      <a16:colId xmlns:a16="http://schemas.microsoft.com/office/drawing/2014/main" val="1599180980"/>
                    </a:ext>
                  </a:extLst>
                </a:gridCol>
              </a:tblGrid>
              <a:tr h="232578">
                <a:tc>
                  <a:txBody>
                    <a:bodyPr/>
                    <a:lstStyle/>
                    <a:p>
                      <a:pPr algn="l" fontAlgn="t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u="none" strike="noStrike" dirty="0">
                          <a:effectLst/>
                        </a:rPr>
                        <a:t>Jan-26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u="none" strike="noStrike">
                          <a:effectLst/>
                        </a:rPr>
                        <a:t>Feb-26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u="none" strike="noStrike">
                          <a:effectLst/>
                        </a:rPr>
                        <a:t>Mar-26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u="none" strike="noStrike">
                          <a:effectLst/>
                        </a:rPr>
                        <a:t>Apr-26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u="none" strike="noStrike">
                          <a:effectLst/>
                        </a:rPr>
                        <a:t>May-26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u="none" strike="noStrike">
                          <a:effectLst/>
                        </a:rPr>
                        <a:t>Jun-26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u="none" strike="noStrike">
                          <a:effectLst/>
                        </a:rPr>
                        <a:t>Jul-26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u="none" strike="noStrike">
                          <a:effectLst/>
                        </a:rPr>
                        <a:t>Aug-26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u="none" strike="noStrike">
                          <a:effectLst/>
                        </a:rPr>
                        <a:t>Sep-26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u="none" strike="noStrike">
                          <a:effectLst/>
                        </a:rPr>
                        <a:t>Oct-26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u="none" strike="noStrike">
                          <a:effectLst/>
                        </a:rPr>
                        <a:t>Nov-26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u="none" strike="noStrike">
                          <a:effectLst/>
                        </a:rPr>
                        <a:t>Dec-26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35580411"/>
                  </a:ext>
                </a:extLst>
              </a:tr>
              <a:tr h="232578">
                <a:tc>
                  <a:txBody>
                    <a:bodyPr/>
                    <a:lstStyle/>
                    <a:p>
                      <a:pPr algn="l" fontAlgn="t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Loop  - Total Revenue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144,800 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187,040 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238,400 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300,320 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374,240 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461,600 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669,431 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937,027 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1,329,860 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1,680,864 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2,069,780 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2,496,609 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04204784"/>
                  </a:ext>
                </a:extLst>
              </a:tr>
              <a:tr h="232578">
                <a:tc>
                  <a:txBody>
                    <a:bodyPr/>
                    <a:lstStyle/>
                    <a:p>
                      <a:pPr algn="l" fontAlgn="t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Total COGS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77,196 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93,707 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114,670 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138,448 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165,040 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194,334 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268,442 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357,007 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480,079 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573,175 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664,399 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751,479 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71959479"/>
                  </a:ext>
                </a:extLst>
              </a:tr>
              <a:tr h="232578">
                <a:tc>
                  <a:txBody>
                    <a:bodyPr/>
                    <a:lstStyle/>
                    <a:p>
                      <a:pPr algn="l" fontAlgn="t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66010126"/>
                  </a:ext>
                </a:extLst>
              </a:tr>
              <a:tr h="232578">
                <a:tc>
                  <a:txBody>
                    <a:bodyPr/>
                    <a:lstStyle/>
                    <a:p>
                      <a:pPr algn="l" fontAlgn="t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Gross Margin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67,604 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93,333 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123,730 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161,872 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209,200 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267,266 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400,989 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580,020 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849,781 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1,107,689 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1,405,381 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1,745,130 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53140902"/>
                  </a:ext>
                </a:extLst>
              </a:tr>
              <a:tr h="232578">
                <a:tc>
                  <a:txBody>
                    <a:bodyPr/>
                    <a:lstStyle/>
                    <a:p>
                      <a:pPr algn="l" fontAlgn="t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Gross Margin %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46.7%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49.9%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51.9%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53.9%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55.9%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57.9%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59.9%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61.9%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63.9%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65.9%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67.9%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69.9%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53513816"/>
                  </a:ext>
                </a:extLst>
              </a:tr>
              <a:tr h="232578"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61316448"/>
                  </a:ext>
                </a:extLst>
              </a:tr>
              <a:tr h="232578">
                <a:tc>
                  <a:txBody>
                    <a:bodyPr/>
                    <a:lstStyle/>
                    <a:p>
                      <a:pPr algn="l" fontAlgn="t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Total Operating Expenses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512,550 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573,702 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545,447 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645,941 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720,524 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762,741 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788,294 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906,902 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1,010,797 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1,039,383 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1,088,337 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1,169,327 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88907436"/>
                  </a:ext>
                </a:extLst>
              </a:tr>
              <a:tr h="232578"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5914676"/>
                  </a:ext>
                </a:extLst>
              </a:tr>
              <a:tr h="232578">
                <a:tc>
                  <a:txBody>
                    <a:bodyPr/>
                    <a:lstStyle/>
                    <a:p>
                      <a:pPr algn="l" fontAlgn="t"/>
                      <a:r>
                        <a:rPr 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EBITDA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(444,946)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(480,369)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(421,718)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(484,069)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(511,324)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(495,474)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(387,305)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(326,883)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(161,017)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68,306 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317,044 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575,803 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8792132"/>
                  </a:ext>
                </a:extLst>
              </a:tr>
              <a:tr h="232578"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99289383"/>
                  </a:ext>
                </a:extLst>
              </a:tr>
              <a:tr h="232578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EBITDA Funding</a:t>
                      </a:r>
                      <a:r>
                        <a:rPr lang="en-US" sz="1100" b="1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Need</a:t>
                      </a:r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$3.7M</a:t>
                      </a:r>
                    </a:p>
                  </a:txBody>
                  <a:tcPr marL="0" marR="0" marT="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036262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706029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4" name="Google Shape;284;p2"/>
          <p:cNvSpPr txBox="1">
            <a:spLocks noGrp="1"/>
          </p:cNvSpPr>
          <p:nvPr>
            <p:ph type="title"/>
          </p:nvPr>
        </p:nvSpPr>
        <p:spPr>
          <a:xfrm>
            <a:off x="312421" y="213192"/>
            <a:ext cx="8347097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68569" rIns="68569" bIns="68569" anchor="ctr" anchorCtr="0">
            <a:noAutofit/>
          </a:bodyPr>
          <a:lstStyle/>
          <a:p>
            <a:r>
              <a:rPr lang="en-US" dirty="0"/>
              <a:t>2026 Capital Expenditures</a:t>
            </a:r>
            <a:endParaRPr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49068764"/>
              </p:ext>
            </p:extLst>
          </p:nvPr>
        </p:nvGraphicFramePr>
        <p:xfrm>
          <a:off x="57657" y="912624"/>
          <a:ext cx="8979250" cy="397708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482819">
                  <a:extLst>
                    <a:ext uri="{9D8B030D-6E8A-4147-A177-3AD203B41FA5}">
                      <a16:colId xmlns:a16="http://schemas.microsoft.com/office/drawing/2014/main" val="3762382018"/>
                    </a:ext>
                  </a:extLst>
                </a:gridCol>
                <a:gridCol w="593124">
                  <a:extLst>
                    <a:ext uri="{9D8B030D-6E8A-4147-A177-3AD203B41FA5}">
                      <a16:colId xmlns:a16="http://schemas.microsoft.com/office/drawing/2014/main" val="2277313903"/>
                    </a:ext>
                  </a:extLst>
                </a:gridCol>
                <a:gridCol w="596037">
                  <a:extLst>
                    <a:ext uri="{9D8B030D-6E8A-4147-A177-3AD203B41FA5}">
                      <a16:colId xmlns:a16="http://schemas.microsoft.com/office/drawing/2014/main" val="4247606551"/>
                    </a:ext>
                  </a:extLst>
                </a:gridCol>
                <a:gridCol w="597199">
                  <a:extLst>
                    <a:ext uri="{9D8B030D-6E8A-4147-A177-3AD203B41FA5}">
                      <a16:colId xmlns:a16="http://schemas.microsoft.com/office/drawing/2014/main" val="4061501932"/>
                    </a:ext>
                  </a:extLst>
                </a:gridCol>
                <a:gridCol w="639109">
                  <a:extLst>
                    <a:ext uri="{9D8B030D-6E8A-4147-A177-3AD203B41FA5}">
                      <a16:colId xmlns:a16="http://schemas.microsoft.com/office/drawing/2014/main" val="4102459742"/>
                    </a:ext>
                  </a:extLst>
                </a:gridCol>
                <a:gridCol w="639109">
                  <a:extLst>
                    <a:ext uri="{9D8B030D-6E8A-4147-A177-3AD203B41FA5}">
                      <a16:colId xmlns:a16="http://schemas.microsoft.com/office/drawing/2014/main" val="2696173931"/>
                    </a:ext>
                  </a:extLst>
                </a:gridCol>
                <a:gridCol w="639109">
                  <a:extLst>
                    <a:ext uri="{9D8B030D-6E8A-4147-A177-3AD203B41FA5}">
                      <a16:colId xmlns:a16="http://schemas.microsoft.com/office/drawing/2014/main" val="783188771"/>
                    </a:ext>
                  </a:extLst>
                </a:gridCol>
                <a:gridCol w="639109">
                  <a:extLst>
                    <a:ext uri="{9D8B030D-6E8A-4147-A177-3AD203B41FA5}">
                      <a16:colId xmlns:a16="http://schemas.microsoft.com/office/drawing/2014/main" val="3018880550"/>
                    </a:ext>
                  </a:extLst>
                </a:gridCol>
                <a:gridCol w="639109">
                  <a:extLst>
                    <a:ext uri="{9D8B030D-6E8A-4147-A177-3AD203B41FA5}">
                      <a16:colId xmlns:a16="http://schemas.microsoft.com/office/drawing/2014/main" val="1006047642"/>
                    </a:ext>
                  </a:extLst>
                </a:gridCol>
                <a:gridCol w="639109">
                  <a:extLst>
                    <a:ext uri="{9D8B030D-6E8A-4147-A177-3AD203B41FA5}">
                      <a16:colId xmlns:a16="http://schemas.microsoft.com/office/drawing/2014/main" val="1280466093"/>
                    </a:ext>
                  </a:extLst>
                </a:gridCol>
                <a:gridCol w="597199">
                  <a:extLst>
                    <a:ext uri="{9D8B030D-6E8A-4147-A177-3AD203B41FA5}">
                      <a16:colId xmlns:a16="http://schemas.microsoft.com/office/drawing/2014/main" val="2960017278"/>
                    </a:ext>
                  </a:extLst>
                </a:gridCol>
                <a:gridCol w="639109">
                  <a:extLst>
                    <a:ext uri="{9D8B030D-6E8A-4147-A177-3AD203B41FA5}">
                      <a16:colId xmlns:a16="http://schemas.microsoft.com/office/drawing/2014/main" val="364205339"/>
                    </a:ext>
                  </a:extLst>
                </a:gridCol>
                <a:gridCol w="639109">
                  <a:extLst>
                    <a:ext uri="{9D8B030D-6E8A-4147-A177-3AD203B41FA5}">
                      <a16:colId xmlns:a16="http://schemas.microsoft.com/office/drawing/2014/main" val="1599180980"/>
                    </a:ext>
                  </a:extLst>
                </a:gridCol>
              </a:tblGrid>
              <a:tr h="232578">
                <a:tc>
                  <a:txBody>
                    <a:bodyPr/>
                    <a:lstStyle/>
                    <a:p>
                      <a:pPr algn="l" fontAlgn="t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u="none" strike="noStrike" dirty="0">
                          <a:effectLst/>
                        </a:rPr>
                        <a:t>Jan-26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u="none" strike="noStrike">
                          <a:effectLst/>
                        </a:rPr>
                        <a:t>Feb-26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u="none" strike="noStrike">
                          <a:effectLst/>
                        </a:rPr>
                        <a:t>Mar-26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u="none" strike="noStrike">
                          <a:effectLst/>
                        </a:rPr>
                        <a:t>Apr-26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u="none" strike="noStrike">
                          <a:effectLst/>
                        </a:rPr>
                        <a:t>May-26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u="none" strike="noStrike">
                          <a:effectLst/>
                        </a:rPr>
                        <a:t>Jun-26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u="none" strike="noStrike">
                          <a:effectLst/>
                        </a:rPr>
                        <a:t>Jul-26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u="none" strike="noStrike">
                          <a:effectLst/>
                        </a:rPr>
                        <a:t>Aug-26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u="none" strike="noStrike">
                          <a:effectLst/>
                        </a:rPr>
                        <a:t>Sep-26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u="none" strike="noStrike">
                          <a:effectLst/>
                        </a:rPr>
                        <a:t>Oct-26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u="none" strike="noStrike">
                          <a:effectLst/>
                        </a:rPr>
                        <a:t>Nov-26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u="none" strike="noStrike">
                          <a:effectLst/>
                        </a:rPr>
                        <a:t>Dec-26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35580411"/>
                  </a:ext>
                </a:extLst>
              </a:tr>
              <a:tr h="232578">
                <a:tc>
                  <a:txBody>
                    <a:bodyPr/>
                    <a:lstStyle/>
                    <a:p>
                      <a:pPr algn="l" fontAlgn="t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Revamp existing product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225,000 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225,000 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225,000 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225,000 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75,000 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75,000 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75,000 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37,500 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37,500 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37,500 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37,500 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37,500 </a:t>
                      </a:r>
                    </a:p>
                  </a:txBody>
                  <a:tcPr marL="0" marR="0" marT="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04204784"/>
                  </a:ext>
                </a:extLst>
              </a:tr>
              <a:tr h="232578">
                <a:tc>
                  <a:txBody>
                    <a:bodyPr/>
                    <a:lstStyle/>
                    <a:p>
                      <a:pPr algn="l" fontAlgn="t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AI content creation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75,000 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75,000 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50,000 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50,000 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25,000 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25,000 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25,000 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25,000 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25,000 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25,000 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25,000 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25,000 </a:t>
                      </a:r>
                    </a:p>
                  </a:txBody>
                  <a:tcPr marL="0" marR="0" marT="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71959479"/>
                  </a:ext>
                </a:extLst>
              </a:tr>
              <a:tr h="232578">
                <a:tc>
                  <a:txBody>
                    <a:bodyPr/>
                    <a:lstStyle/>
                    <a:p>
                      <a:pPr algn="l" fontAlgn="t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Web Platform rewrite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34,375 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34,375 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34,375 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34,375 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34,375 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34,375 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66010126"/>
                  </a:ext>
                </a:extLst>
              </a:tr>
              <a:tr h="232578">
                <a:tc>
                  <a:txBody>
                    <a:bodyPr/>
                    <a:lstStyle/>
                    <a:p>
                      <a:pPr algn="l" fontAlgn="t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SMB Ad Manager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30,000 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60,000 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60,000 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60,000 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60,000 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60,000 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30,000 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53140902"/>
                  </a:ext>
                </a:extLst>
              </a:tr>
              <a:tr h="232578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EVOKE Dev &amp; QA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$28,000 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$28,000 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$28,000 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$28,000 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$28,000 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$28,000 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$28,000 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$28,000 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$28,000 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$28,000 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$28,000 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$28,000 </a:t>
                      </a:r>
                    </a:p>
                  </a:txBody>
                  <a:tcPr marL="0" marR="0" marT="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53513816"/>
                  </a:ext>
                </a:extLst>
              </a:tr>
              <a:tr h="232578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EVOKE Product Support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$38,400 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$38,400 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$38,400 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$38,400 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$38,400 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$38,400 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$38,400 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$38,400 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$38,400 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$38,400 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$38,400 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$38,400 </a:t>
                      </a:r>
                    </a:p>
                  </a:txBody>
                  <a:tcPr marL="0" marR="0" marT="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61316448"/>
                  </a:ext>
                </a:extLst>
              </a:tr>
              <a:tr h="232578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Tiered Environment 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$25,000 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$25,000 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$25,000 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88907436"/>
                  </a:ext>
                </a:extLst>
              </a:tr>
              <a:tr h="232578">
                <a:tc>
                  <a:txBody>
                    <a:bodyPr/>
                    <a:lstStyle/>
                    <a:p>
                      <a:pPr algn="l" fontAlgn="t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Projects 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$20,000 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$20,000 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$20,000 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$20,000 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$20,000 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$20,000 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$20,000 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$20,000 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$20,000 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$20,000 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$20,000 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$20,000 </a:t>
                      </a:r>
                    </a:p>
                  </a:txBody>
                  <a:tcPr marL="0" marR="0" marT="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5914676"/>
                  </a:ext>
                </a:extLst>
              </a:tr>
              <a:tr h="232578">
                <a:tc>
                  <a:txBody>
                    <a:bodyPr/>
                    <a:lstStyle/>
                    <a:p>
                      <a:pPr algn="l" fontAlgn="t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Total Capex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450,775 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505,775 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480,775 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480,775 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280,775 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280,775 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216,400 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148,900 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148,900 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148,900 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148,900 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148,900 </a:t>
                      </a:r>
                    </a:p>
                  </a:txBody>
                  <a:tcPr marL="0" marR="0" marT="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8792132"/>
                  </a:ext>
                </a:extLst>
              </a:tr>
              <a:tr h="232578">
                <a:tc gridSpan="3">
                  <a:txBody>
                    <a:bodyPr/>
                    <a:lstStyle/>
                    <a:p>
                      <a:pPr algn="l" fontAlgn="b"/>
                      <a:r>
                        <a:rPr 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Potential Other Capex Projects</a:t>
                      </a:r>
                    </a:p>
                  </a:txBody>
                  <a:tcPr marL="0" marR="0" marT="0" marB="0" anchor="ctr">
                    <a:noFill/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noFill/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34531635"/>
                  </a:ext>
                </a:extLst>
              </a:tr>
              <a:tr h="232578">
                <a:tc gridSpan="4">
                  <a:txBody>
                    <a:bodyPr/>
                    <a:lstStyle/>
                    <a:p>
                      <a:pPr algn="l" fontAlgn="t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Application for Browser / App Store</a:t>
                      </a:r>
                    </a:p>
                  </a:txBody>
                  <a:tcPr marL="0" marR="0" marT="0" marB="0" anchor="ctr"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150,000 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75,000 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37,500 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37,500 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37,500 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37,500 </a:t>
                      </a:r>
                    </a:p>
                  </a:txBody>
                  <a:tcPr marL="0" marR="0" marT="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36804153"/>
                  </a:ext>
                </a:extLst>
              </a:tr>
              <a:tr h="232578">
                <a:tc>
                  <a:txBody>
                    <a:bodyPr/>
                    <a:lstStyle/>
                    <a:p>
                      <a:pPr algn="l" fontAlgn="t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Mobile app for users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187,500 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187,500 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37,500 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37,500 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37,500 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37,500 </a:t>
                      </a:r>
                    </a:p>
                  </a:txBody>
                  <a:tcPr marL="0" marR="0" marT="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92012725"/>
                  </a:ext>
                </a:extLst>
              </a:tr>
              <a:tr h="232578">
                <a:tc gridSpan="3">
                  <a:txBody>
                    <a:bodyPr/>
                    <a:lstStyle/>
                    <a:p>
                      <a:pPr algn="l" fontAlgn="t"/>
                      <a:r>
                        <a:rPr 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Total Potential Other Capex</a:t>
                      </a:r>
                    </a:p>
                  </a:txBody>
                  <a:tcPr marL="0" marR="0" marT="0" marB="0" anchor="ctr"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337,500 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262,500 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75,000 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75,000 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75,000 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75,000 </a:t>
                      </a:r>
                    </a:p>
                  </a:txBody>
                  <a:tcPr marL="0" marR="0" marT="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91575393"/>
                  </a:ext>
                </a:extLst>
              </a:tr>
              <a:tr h="232578"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30249406"/>
                  </a:ext>
                </a:extLst>
              </a:tr>
              <a:tr h="244205">
                <a:tc>
                  <a:txBody>
                    <a:bodyPr/>
                    <a:lstStyle/>
                    <a:p>
                      <a:pPr algn="l" fontAlgn="t"/>
                      <a:r>
                        <a:rPr 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Total 2026 Capex</a:t>
                      </a:r>
                    </a:p>
                  </a:txBody>
                  <a:tcPr marL="4888" marR="4888" marT="488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$3.4M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09902543"/>
                  </a:ext>
                </a:extLst>
              </a:tr>
              <a:tr h="244205">
                <a:tc>
                  <a:txBody>
                    <a:bodyPr/>
                    <a:lstStyle/>
                    <a:p>
                      <a:pPr algn="l" fontAlgn="t"/>
                      <a:r>
                        <a:rPr 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Old 2026 Capex Est.</a:t>
                      </a:r>
                    </a:p>
                  </a:txBody>
                  <a:tcPr marL="4888" marR="4888" marT="488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$3.6M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88" marR="4888" marT="4888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8651582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0038596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4" name="Google Shape;284;p2"/>
          <p:cNvSpPr txBox="1">
            <a:spLocks noGrp="1"/>
          </p:cNvSpPr>
          <p:nvPr>
            <p:ph type="title"/>
          </p:nvPr>
        </p:nvSpPr>
        <p:spPr>
          <a:xfrm>
            <a:off x="312421" y="213192"/>
            <a:ext cx="8347097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68569" rIns="68569" bIns="68569" anchor="ctr" anchorCtr="0">
            <a:noAutofit/>
          </a:bodyPr>
          <a:lstStyle/>
          <a:p>
            <a:r>
              <a:rPr lang="en-US" dirty="0"/>
              <a:t>KPI’s</a:t>
            </a:r>
            <a:endParaRPr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94288906"/>
              </p:ext>
            </p:extLst>
          </p:nvPr>
        </p:nvGraphicFramePr>
        <p:xfrm>
          <a:off x="247135" y="630959"/>
          <a:ext cx="8608540" cy="407284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532238">
                  <a:extLst>
                    <a:ext uri="{9D8B030D-6E8A-4147-A177-3AD203B41FA5}">
                      <a16:colId xmlns:a16="http://schemas.microsoft.com/office/drawing/2014/main" val="2635232113"/>
                    </a:ext>
                  </a:extLst>
                </a:gridCol>
                <a:gridCol w="568411">
                  <a:extLst>
                    <a:ext uri="{9D8B030D-6E8A-4147-A177-3AD203B41FA5}">
                      <a16:colId xmlns:a16="http://schemas.microsoft.com/office/drawing/2014/main" val="2291565294"/>
                    </a:ext>
                  </a:extLst>
                </a:gridCol>
                <a:gridCol w="667265">
                  <a:extLst>
                    <a:ext uri="{9D8B030D-6E8A-4147-A177-3AD203B41FA5}">
                      <a16:colId xmlns:a16="http://schemas.microsoft.com/office/drawing/2014/main" val="2606408835"/>
                    </a:ext>
                  </a:extLst>
                </a:gridCol>
                <a:gridCol w="716692">
                  <a:extLst>
                    <a:ext uri="{9D8B030D-6E8A-4147-A177-3AD203B41FA5}">
                      <a16:colId xmlns:a16="http://schemas.microsoft.com/office/drawing/2014/main" val="4139577032"/>
                    </a:ext>
                  </a:extLst>
                </a:gridCol>
                <a:gridCol w="1161535">
                  <a:extLst>
                    <a:ext uri="{9D8B030D-6E8A-4147-A177-3AD203B41FA5}">
                      <a16:colId xmlns:a16="http://schemas.microsoft.com/office/drawing/2014/main" val="377060287"/>
                    </a:ext>
                  </a:extLst>
                </a:gridCol>
                <a:gridCol w="3962399">
                  <a:extLst>
                    <a:ext uri="{9D8B030D-6E8A-4147-A177-3AD203B41FA5}">
                      <a16:colId xmlns:a16="http://schemas.microsoft.com/office/drawing/2014/main" val="2794658566"/>
                    </a:ext>
                  </a:extLst>
                </a:gridCol>
              </a:tblGrid>
              <a:tr h="229962">
                <a:tc>
                  <a:txBody>
                    <a:bodyPr/>
                    <a:lstStyle/>
                    <a:p>
                      <a:pPr algn="l" fontAlgn="b"/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  <a:latin typeface="+mn-lt"/>
                        </a:rPr>
                        <a:t>Daily</a:t>
                      </a:r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  <a:latin typeface="+mn-lt"/>
                        </a:rPr>
                        <a:t>Monthly</a:t>
                      </a:r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  <a:latin typeface="+mn-lt"/>
                        </a:rPr>
                        <a:t>Current</a:t>
                      </a:r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  <a:latin typeface="+mn-lt"/>
                        </a:rPr>
                        <a:t>Dec 2026 Goal</a:t>
                      </a:r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>
                          <a:effectLst/>
                          <a:latin typeface="+mn-lt"/>
                        </a:rPr>
                        <a:t>Notes</a:t>
                      </a:r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80747538"/>
                  </a:ext>
                </a:extLst>
              </a:tr>
              <a:tr h="200718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>
                          <a:effectLst/>
                          <a:latin typeface="+mn-lt"/>
                        </a:rPr>
                        <a:t>Rev / Player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  <a:latin typeface="+mn-lt"/>
                        </a:rPr>
                        <a:t>X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  <a:latin typeface="+mn-lt"/>
                        </a:rPr>
                        <a:t>X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  <a:latin typeface="+mn-lt"/>
                        </a:rPr>
                        <a:t>$7 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  <a:latin typeface="+mn-lt"/>
                        </a:rPr>
                        <a:t>$80 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>
                          <a:effectLst/>
                          <a:latin typeface="+mn-lt"/>
                        </a:rPr>
                        <a:t>1 of 2 critical levers for revenue growth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41619002"/>
                  </a:ext>
                </a:extLst>
              </a:tr>
              <a:tr h="200718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>
                          <a:effectLst/>
                          <a:latin typeface="+mn-lt"/>
                        </a:rPr>
                        <a:t>Active Players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  <a:latin typeface="+mn-lt"/>
                        </a:rPr>
                        <a:t>X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  <a:latin typeface="+mn-lt"/>
                        </a:rPr>
                        <a:t>X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  <a:latin typeface="+mn-lt"/>
                        </a:rPr>
                        <a:t>9,000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  <a:latin typeface="+mn-lt"/>
                        </a:rPr>
                        <a:t>30,000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>
                          <a:effectLst/>
                          <a:latin typeface="+mn-lt"/>
                        </a:rPr>
                        <a:t>2 of 2 critical levers for revenue growth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23080373"/>
                  </a:ext>
                </a:extLst>
              </a:tr>
              <a:tr h="229962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 dirty="0">
                          <a:effectLst/>
                          <a:latin typeface="+mn-lt"/>
                        </a:rPr>
                        <a:t>*Player Count</a:t>
                      </a:r>
                      <a:r>
                        <a:rPr lang="en-US" sz="1200" u="none" strike="noStrike" baseline="0" dirty="0">
                          <a:effectLst/>
                          <a:latin typeface="+mn-lt"/>
                        </a:rPr>
                        <a:t> Growth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  <a:latin typeface="+mn-lt"/>
                        </a:rPr>
                        <a:t>X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  <a:latin typeface="+mn-lt"/>
                        </a:rPr>
                        <a:t>0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>
                          <a:effectLst/>
                          <a:latin typeface="+mn-lt"/>
                        </a:rPr>
                        <a:t>2,000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>
                          <a:effectLst/>
                          <a:latin typeface="+mn-lt"/>
                        </a:rPr>
                        <a:t>Total added net of churn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40276505"/>
                  </a:ext>
                </a:extLst>
              </a:tr>
              <a:tr h="200718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>
                          <a:effectLst/>
                          <a:latin typeface="+mn-lt"/>
                        </a:rPr>
                        <a:t>*Player Churn / period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  <a:latin typeface="+mn-lt"/>
                        </a:rPr>
                        <a:t>X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500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&lt;5%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 dirty="0">
                          <a:effectLst/>
                          <a:latin typeface="+mn-lt"/>
                        </a:rPr>
                        <a:t>Need to collect data to define better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96985536"/>
                  </a:ext>
                </a:extLst>
              </a:tr>
              <a:tr h="200718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>
                          <a:effectLst/>
                          <a:latin typeface="+mn-lt"/>
                        </a:rPr>
                        <a:t>Revenue / Month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  <a:latin typeface="+mn-lt"/>
                        </a:rPr>
                        <a:t>X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  <a:latin typeface="+mn-lt"/>
                        </a:rPr>
                        <a:t>$135k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$2.5M</a:t>
                      </a:r>
                    </a:p>
                  </a:txBody>
                  <a:tcPr marL="0" marR="0" marT="0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>
                          <a:effectLst/>
                          <a:latin typeface="+mn-lt"/>
                        </a:rPr>
                        <a:t>Overall revenue growth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82016679"/>
                  </a:ext>
                </a:extLst>
              </a:tr>
              <a:tr h="200718">
                <a:tc>
                  <a:txBody>
                    <a:bodyPr/>
                    <a:lstStyle/>
                    <a:p>
                      <a:pPr algn="l" fontAlgn="b"/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99768330"/>
                  </a:ext>
                </a:extLst>
              </a:tr>
              <a:tr h="200718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 dirty="0">
                          <a:effectLst/>
                          <a:latin typeface="+mn-lt"/>
                        </a:rPr>
                        <a:t>Spend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>
                          <a:effectLst/>
                          <a:latin typeface="+mn-lt"/>
                        </a:rPr>
                        <a:t>X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>
                          <a:effectLst/>
                          <a:latin typeface="+mn-lt"/>
                        </a:rPr>
                        <a:t>Nov $356k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$1.94M</a:t>
                      </a:r>
                    </a:p>
                  </a:txBody>
                  <a:tcPr marL="0" marR="0" marT="0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 dirty="0">
                          <a:effectLst/>
                          <a:latin typeface="+mn-lt"/>
                        </a:rPr>
                        <a:t>Budget discipline to help get to + EBITDA 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34363350"/>
                  </a:ext>
                </a:extLst>
              </a:tr>
              <a:tr h="200718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 dirty="0">
                          <a:effectLst/>
                          <a:latin typeface="+mn-lt"/>
                        </a:rPr>
                        <a:t>*COGS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>
                          <a:effectLst/>
                          <a:latin typeface="+mn-lt"/>
                        </a:rPr>
                        <a:t>X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>
                          <a:effectLst/>
                          <a:latin typeface="+mn-lt"/>
                        </a:rPr>
                        <a:t>$80k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$751k</a:t>
                      </a:r>
                    </a:p>
                  </a:txBody>
                  <a:tcPr marL="0" marR="0" marT="0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 dirty="0">
                          <a:effectLst/>
                          <a:latin typeface="+mn-lt"/>
                        </a:rPr>
                        <a:t>Budget discipline to help get to + EBITDA 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17945535"/>
                  </a:ext>
                </a:extLst>
              </a:tr>
              <a:tr h="200718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 dirty="0">
                          <a:effectLst/>
                          <a:latin typeface="+mn-lt"/>
                        </a:rPr>
                        <a:t>*Personnel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  <a:latin typeface="+mn-lt"/>
                        </a:rPr>
                        <a:t>X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  <a:latin typeface="+mn-lt"/>
                        </a:rPr>
                        <a:t>$221k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$380k</a:t>
                      </a:r>
                    </a:p>
                  </a:txBody>
                  <a:tcPr marL="0" marR="0" marT="0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 dirty="0">
                          <a:effectLst/>
                          <a:latin typeface="+mn-lt"/>
                        </a:rPr>
                        <a:t>Budget discipline to help get to + EBITDA 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10942647"/>
                  </a:ext>
                </a:extLst>
              </a:tr>
              <a:tr h="200718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>
                          <a:effectLst/>
                          <a:latin typeface="+mn-lt"/>
                        </a:rPr>
                        <a:t>*Opex w/o personnel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  <a:latin typeface="+mn-lt"/>
                        </a:rPr>
                        <a:t>X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  <a:latin typeface="+mn-lt"/>
                        </a:rPr>
                        <a:t>$135k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$805k</a:t>
                      </a:r>
                    </a:p>
                  </a:txBody>
                  <a:tcPr marL="0" marR="0" marT="0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 dirty="0">
                          <a:effectLst/>
                          <a:latin typeface="+mn-lt"/>
                        </a:rPr>
                        <a:t>Budget discipline to help get to + EBITDA 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39063395"/>
                  </a:ext>
                </a:extLst>
              </a:tr>
              <a:tr h="200718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>
                          <a:effectLst/>
                          <a:latin typeface="+mn-lt"/>
                        </a:rPr>
                        <a:t>CAC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  <a:latin typeface="+mn-lt"/>
                        </a:rPr>
                        <a:t>X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  <a:latin typeface="+mn-lt"/>
                        </a:rPr>
                        <a:t>$150-250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$75 </a:t>
                      </a:r>
                    </a:p>
                  </a:txBody>
                  <a:tcPr marL="0" marR="0" marT="0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 dirty="0">
                          <a:effectLst/>
                          <a:latin typeface="+mn-lt"/>
                        </a:rPr>
                        <a:t>Indicator of Efficiency in Marketing Operations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78380603"/>
                  </a:ext>
                </a:extLst>
              </a:tr>
              <a:tr h="200718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>
                          <a:effectLst/>
                          <a:latin typeface="+mn-lt"/>
                        </a:rPr>
                        <a:t>Gross Margin %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  <a:latin typeface="+mn-lt"/>
                        </a:rPr>
                        <a:t>X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  <a:latin typeface="+mn-lt"/>
                        </a:rPr>
                        <a:t>40%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70%</a:t>
                      </a:r>
                    </a:p>
                  </a:txBody>
                  <a:tcPr marL="0" marR="0" marT="0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 dirty="0">
                          <a:effectLst/>
                          <a:latin typeface="+mn-lt"/>
                        </a:rPr>
                        <a:t>Indicator of Efficiency in Content Strategy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24866805"/>
                  </a:ext>
                </a:extLst>
              </a:tr>
              <a:tr h="200718">
                <a:tc>
                  <a:txBody>
                    <a:bodyPr/>
                    <a:lstStyle/>
                    <a:p>
                      <a:pPr algn="l" fontAlgn="b"/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28853690"/>
                  </a:ext>
                </a:extLst>
              </a:tr>
              <a:tr h="200718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>
                          <a:effectLst/>
                          <a:latin typeface="+mn-lt"/>
                        </a:rPr>
                        <a:t>Median Rev / Player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  <a:latin typeface="+mn-lt"/>
                        </a:rPr>
                        <a:t>X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  <a:latin typeface="+mn-lt"/>
                        </a:rPr>
                        <a:t>$0.00 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$10 </a:t>
                      </a:r>
                    </a:p>
                  </a:txBody>
                  <a:tcPr marL="0" marR="0" marT="0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>
                          <a:effectLst/>
                          <a:latin typeface="+mn-lt"/>
                        </a:rPr>
                        <a:t>Indicator of Effiecient use of Player Base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63453283"/>
                  </a:ext>
                </a:extLst>
              </a:tr>
              <a:tr h="200718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>
                          <a:effectLst/>
                          <a:latin typeface="+mn-lt"/>
                        </a:rPr>
                        <a:t>Headcount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  <a:latin typeface="+mn-lt"/>
                        </a:rPr>
                        <a:t>X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  <a:latin typeface="+mn-lt"/>
                        </a:rPr>
                        <a:t>22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33</a:t>
                      </a:r>
                    </a:p>
                  </a:txBody>
                  <a:tcPr marL="0" marR="0" marT="0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>
                          <a:effectLst/>
                          <a:latin typeface="+mn-lt"/>
                        </a:rPr>
                        <a:t>Budget Disiplice - Effiecient use of Personnel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84954227"/>
                  </a:ext>
                </a:extLst>
              </a:tr>
              <a:tr h="200718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>
                          <a:effectLst/>
                          <a:latin typeface="+mn-lt"/>
                        </a:rPr>
                        <a:t>Anualized Revenue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  <a:latin typeface="+mn-lt"/>
                        </a:rPr>
                        <a:t>X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  <a:latin typeface="+mn-lt"/>
                        </a:rPr>
                        <a:t>$1.6M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$30M</a:t>
                      </a:r>
                    </a:p>
                  </a:txBody>
                  <a:tcPr marL="0" marR="0" marT="0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>
                          <a:effectLst/>
                          <a:latin typeface="+mn-lt"/>
                        </a:rPr>
                        <a:t>Overall revenue growth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58578952"/>
                  </a:ext>
                </a:extLst>
              </a:tr>
              <a:tr h="200718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>
                          <a:effectLst/>
                          <a:latin typeface="+mn-lt"/>
                        </a:rPr>
                        <a:t>Anualized Rev/Person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  <a:latin typeface="+mn-lt"/>
                        </a:rPr>
                        <a:t>X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  <a:latin typeface="+mn-lt"/>
                        </a:rPr>
                        <a:t>80,000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$1M</a:t>
                      </a:r>
                    </a:p>
                  </a:txBody>
                  <a:tcPr marL="0" marR="0" marT="0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>
                          <a:effectLst/>
                          <a:latin typeface="+mn-lt"/>
                        </a:rPr>
                        <a:t>Indicator of Effiecient use of Personnel in revenue Generation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4491599"/>
                  </a:ext>
                </a:extLst>
              </a:tr>
              <a:tr h="401435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1" u="none" strike="noStrike" dirty="0">
                          <a:effectLst/>
                          <a:latin typeface="+mn-lt"/>
                        </a:rPr>
                        <a:t>EBITDA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u="none" strike="noStrike" dirty="0">
                          <a:effectLst/>
                          <a:latin typeface="+mn-lt"/>
                        </a:rPr>
                        <a:t>X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u="none" strike="noStrike" dirty="0">
                          <a:effectLst/>
                          <a:latin typeface="+mn-lt"/>
                        </a:rPr>
                        <a:t>($221k)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u="none" strike="noStrike" dirty="0">
                          <a:effectLst/>
                          <a:latin typeface="+mn-lt"/>
                        </a:rPr>
                        <a:t>Positive Q4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1" u="none" strike="noStrike" dirty="0">
                          <a:effectLst/>
                          <a:latin typeface="+mn-lt"/>
                        </a:rPr>
                        <a:t>Positive EBITDA is the #1 goal, to be achieved through revenue growth and discipline and efficiency with costs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9649629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4816736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4" name="Google Shape;284;p2"/>
          <p:cNvSpPr txBox="1">
            <a:spLocks noGrp="1"/>
          </p:cNvSpPr>
          <p:nvPr>
            <p:ph type="title"/>
          </p:nvPr>
        </p:nvSpPr>
        <p:spPr>
          <a:xfrm>
            <a:off x="312421" y="213192"/>
            <a:ext cx="8347097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68569" rIns="68569" bIns="68569" anchor="ctr" anchorCtr="0">
            <a:noAutofit/>
          </a:bodyPr>
          <a:lstStyle/>
          <a:p>
            <a:r>
              <a:rPr lang="en-US" dirty="0"/>
              <a:t>Contingency Plans – Continuous Improvements</a:t>
            </a:r>
            <a:endParaRPr dirty="0"/>
          </a:p>
        </p:txBody>
      </p:sp>
      <p:graphicFrame>
        <p:nvGraphicFramePr>
          <p:cNvPr id="4" name="Google Shape;340;p9"/>
          <p:cNvGraphicFramePr/>
          <p:nvPr>
            <p:extLst>
              <p:ext uri="{D42A27DB-BD31-4B8C-83A1-F6EECF244321}">
                <p14:modId xmlns:p14="http://schemas.microsoft.com/office/powerpoint/2010/main" val="352000880"/>
              </p:ext>
            </p:extLst>
          </p:nvPr>
        </p:nvGraphicFramePr>
        <p:xfrm>
          <a:off x="731044" y="762121"/>
          <a:ext cx="7718855" cy="3894288"/>
        </p:xfrm>
        <a:graphic>
          <a:graphicData uri="http://schemas.openxmlformats.org/drawingml/2006/table">
            <a:tbl>
              <a:tblPr>
                <a:noFill/>
              </a:tblPr>
              <a:tblGrid>
                <a:gridCol w="12027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9262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72350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02448">
                <a:tc>
                  <a:txBody>
                    <a:bodyPr/>
                    <a:lstStyle/>
                    <a:p>
                      <a:pPr marL="0" indent="0" algn="l" defTabSz="914400" rtl="0" eaLnBrk="1" latinLnBrk="0" hangingPunct="1">
                        <a:buNone/>
                      </a:pPr>
                      <a:endParaRPr lang="en-US" sz="1800" b="1" u="none" strike="noStrike" kern="1200" cap="none" dirty="0">
                        <a:solidFill>
                          <a:schemeClr val="dk1"/>
                        </a:solidFill>
                        <a:latin typeface="Montserrat"/>
                        <a:ea typeface="Montserrat"/>
                        <a:cs typeface="Montserrat"/>
                      </a:endParaRPr>
                    </a:p>
                  </a:txBody>
                  <a:tcPr anchor="ctr">
                    <a:lnL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l" defTabSz="914400" rtl="0" eaLnBrk="1" latinLnBrk="0" hangingPunct="1">
                        <a:buNone/>
                      </a:pPr>
                      <a:r>
                        <a:rPr lang="en-US" sz="1800" b="1" u="none" strike="noStrike" kern="1200" cap="none" dirty="0">
                          <a:solidFill>
                            <a:schemeClr val="dk1"/>
                          </a:solidFill>
                          <a:latin typeface="Montserrat"/>
                          <a:ea typeface="Montserrat"/>
                          <a:cs typeface="Montserrat"/>
                        </a:rPr>
                        <a:t>Threshold</a:t>
                      </a:r>
                    </a:p>
                  </a:txBody>
                  <a:tcPr anchor="ctr">
                    <a:lnL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l" defTabSz="914400" rtl="0" eaLnBrk="1" latinLnBrk="0" hangingPunct="1">
                        <a:buNone/>
                      </a:pPr>
                      <a:r>
                        <a:rPr lang="en-US" sz="1800" b="1" u="none" strike="noStrike" kern="1200" cap="none" dirty="0">
                          <a:solidFill>
                            <a:schemeClr val="dk1"/>
                          </a:solidFill>
                          <a:latin typeface="Montserrat"/>
                          <a:ea typeface="Montserrat"/>
                          <a:cs typeface="Montserrat"/>
                        </a:rPr>
                        <a:t>Action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30722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600" u="none" strike="noStrike" kern="1200" cap="none" dirty="0">
                          <a:solidFill>
                            <a:schemeClr val="dk1"/>
                          </a:solidFill>
                          <a:latin typeface="Onest"/>
                          <a:ea typeface="Onest"/>
                          <a:cs typeface="Onest"/>
                        </a:rPr>
                        <a:t>Player growth</a:t>
                      </a:r>
                    </a:p>
                  </a:txBody>
                  <a:tcPr anchor="ctr">
                    <a:lnL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600" u="none" strike="noStrike" kern="1200" cap="none" dirty="0">
                          <a:solidFill>
                            <a:schemeClr val="dk1"/>
                          </a:solidFill>
                          <a:latin typeface="Onest"/>
                          <a:ea typeface="Onest"/>
                          <a:cs typeface="Onest"/>
                        </a:rPr>
                        <a:t>Constant evaluation of effectiveness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600" u="none" strike="noStrike" kern="1200" cap="none" dirty="0">
                          <a:solidFill>
                            <a:schemeClr val="dk1"/>
                          </a:solidFill>
                          <a:latin typeface="Onest"/>
                          <a:ea typeface="Onest"/>
                          <a:cs typeface="Onest"/>
                        </a:rPr>
                        <a:t>&lt;70% of plan</a:t>
                      </a:r>
                    </a:p>
                  </a:txBody>
                  <a:tcPr anchor="ctr">
                    <a:lnL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600" u="none" strike="noStrike" kern="1200" cap="none" dirty="0">
                          <a:solidFill>
                            <a:schemeClr val="dk1"/>
                          </a:solidFill>
                          <a:latin typeface="Onest"/>
                          <a:ea typeface="Onest"/>
                          <a:cs typeface="Onest"/>
                        </a:rPr>
                        <a:t>Adjust sales strategy, accelerate/modify techniques and  incentives</a:t>
                      </a:r>
                    </a:p>
                  </a:txBody>
                  <a:tcPr anchor="ctr">
                    <a:lnL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30722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600" u="none" strike="noStrike" kern="1200" cap="none" dirty="0">
                          <a:solidFill>
                            <a:schemeClr val="dk1"/>
                          </a:solidFill>
                          <a:latin typeface="Onest"/>
                          <a:ea typeface="Onest"/>
                          <a:cs typeface="Onest"/>
                        </a:rPr>
                        <a:t>Revenue/ screen</a:t>
                      </a:r>
                    </a:p>
                  </a:txBody>
                  <a:tcPr anchor="ctr">
                    <a:lnL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600" u="none" strike="noStrike" kern="1200" cap="none" dirty="0">
                          <a:solidFill>
                            <a:schemeClr val="dk1"/>
                          </a:solidFill>
                          <a:latin typeface="Onest"/>
                          <a:ea typeface="Onest"/>
                          <a:cs typeface="Onest"/>
                        </a:rPr>
                        <a:t>Constant evaluation of effectiveness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600" u="none" strike="noStrike" kern="1200" cap="none" dirty="0">
                          <a:solidFill>
                            <a:schemeClr val="dk1"/>
                          </a:solidFill>
                          <a:latin typeface="Onest"/>
                          <a:ea typeface="Onest"/>
                          <a:cs typeface="Onest"/>
                        </a:rPr>
                        <a:t>&lt;30% improvement in Q1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600" u="none" strike="noStrike" kern="1200" cap="none" dirty="0">
                          <a:solidFill>
                            <a:schemeClr val="dk1"/>
                          </a:solidFill>
                          <a:latin typeface="Onest"/>
                          <a:ea typeface="Onest"/>
                          <a:cs typeface="Onest"/>
                        </a:rPr>
                        <a:t>Revisit sales strategy, test new formats, refine offering and delivery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22659091"/>
                  </a:ext>
                </a:extLst>
              </a:tr>
              <a:tr h="530722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600" u="none" strike="noStrike" kern="1200" cap="none" dirty="0">
                          <a:solidFill>
                            <a:schemeClr val="dk1"/>
                          </a:solidFill>
                          <a:latin typeface="Onest"/>
                          <a:ea typeface="Onest"/>
                          <a:cs typeface="Onest"/>
                        </a:rPr>
                        <a:t>Gross margin</a:t>
                      </a:r>
                    </a:p>
                  </a:txBody>
                  <a:tcPr anchor="ctr">
                    <a:lnL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600" u="none" strike="noStrike" kern="1200" cap="none" dirty="0">
                          <a:solidFill>
                            <a:schemeClr val="dk1"/>
                          </a:solidFill>
                          <a:latin typeface="Onest"/>
                          <a:ea typeface="Onest"/>
                          <a:cs typeface="Onest"/>
                        </a:rPr>
                        <a:t>&lt;45% in Q2</a:t>
                      </a:r>
                    </a:p>
                  </a:txBody>
                  <a:tcPr anchor="ctr">
                    <a:lnL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600" u="none" strike="noStrike" kern="1200" cap="none" dirty="0">
                          <a:solidFill>
                            <a:schemeClr val="dk1"/>
                          </a:solidFill>
                          <a:latin typeface="Onest"/>
                          <a:ea typeface="Onest"/>
                          <a:cs typeface="Onest"/>
                        </a:rPr>
                        <a:t>Review content strategy and portfolio, refine content offering, accelerate music and video cost reduction</a:t>
                      </a:r>
                    </a:p>
                  </a:txBody>
                  <a:tcPr anchor="ctr">
                    <a:lnL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30722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600" u="none" strike="noStrike" kern="1200" cap="none" dirty="0">
                          <a:solidFill>
                            <a:schemeClr val="dk1"/>
                          </a:solidFill>
                          <a:latin typeface="Onest"/>
                          <a:ea typeface="Onest"/>
                          <a:cs typeface="Onest"/>
                        </a:rPr>
                        <a:t>Code Problems</a:t>
                      </a:r>
                    </a:p>
                  </a:txBody>
                  <a:tcPr anchor="ctr">
                    <a:lnL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600" u="none" strike="noStrike" kern="1200" cap="none" dirty="0">
                          <a:solidFill>
                            <a:schemeClr val="dk1"/>
                          </a:solidFill>
                          <a:latin typeface="Onest"/>
                          <a:ea typeface="Onest"/>
                          <a:cs typeface="Onest"/>
                        </a:rPr>
                        <a:t>New code</a:t>
                      </a:r>
                      <a:r>
                        <a:rPr lang="en-US" sz="1600" u="none" strike="noStrike" kern="1200" cap="none" baseline="0" dirty="0">
                          <a:solidFill>
                            <a:schemeClr val="dk1"/>
                          </a:solidFill>
                          <a:latin typeface="Onest"/>
                          <a:ea typeface="Onest"/>
                          <a:cs typeface="Onest"/>
                        </a:rPr>
                        <a:t> deployment does not meet business needs</a:t>
                      </a:r>
                      <a:endParaRPr lang="en-US" sz="1600" u="none" strike="noStrike" kern="1200" cap="none" dirty="0">
                        <a:solidFill>
                          <a:schemeClr val="dk1"/>
                        </a:solidFill>
                        <a:latin typeface="Onest"/>
                        <a:ea typeface="Onest"/>
                        <a:cs typeface="Onest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600" u="none" strike="noStrike" kern="1200" cap="none" dirty="0">
                          <a:solidFill>
                            <a:schemeClr val="dk1"/>
                          </a:solidFill>
                          <a:latin typeface="Onest"/>
                          <a:ea typeface="Onest"/>
                          <a:cs typeface="Onest"/>
                        </a:rPr>
                        <a:t>Resources are ready (EVOKE) to troubleshoot, debug, rewrite as needed to minimize impact on plan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6592511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0017789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4" name="Google Shape;284;p2"/>
          <p:cNvSpPr txBox="1">
            <a:spLocks noGrp="1"/>
          </p:cNvSpPr>
          <p:nvPr>
            <p:ph type="title"/>
          </p:nvPr>
        </p:nvSpPr>
        <p:spPr>
          <a:xfrm>
            <a:off x="312421" y="213192"/>
            <a:ext cx="8347097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68569" rIns="68569" bIns="68569" anchor="ctr" anchorCtr="0">
            <a:noAutofit/>
          </a:bodyPr>
          <a:lstStyle/>
          <a:p>
            <a:r>
              <a:rPr lang="en-US" dirty="0"/>
              <a:t>Capital Needs</a:t>
            </a:r>
            <a:endParaRPr dirty="0"/>
          </a:p>
        </p:txBody>
      </p:sp>
      <p:graphicFrame>
        <p:nvGraphicFramePr>
          <p:cNvPr id="4" name="Google Shape;340;p9"/>
          <p:cNvGraphicFramePr/>
          <p:nvPr>
            <p:extLst>
              <p:ext uri="{D42A27DB-BD31-4B8C-83A1-F6EECF244321}">
                <p14:modId xmlns:p14="http://schemas.microsoft.com/office/powerpoint/2010/main" val="2813342442"/>
              </p:ext>
            </p:extLst>
          </p:nvPr>
        </p:nvGraphicFramePr>
        <p:xfrm>
          <a:off x="453083" y="1101760"/>
          <a:ext cx="7949513" cy="2908162"/>
        </p:xfrm>
        <a:graphic>
          <a:graphicData uri="http://schemas.openxmlformats.org/drawingml/2006/table">
            <a:tbl>
              <a:tblPr>
                <a:noFill/>
              </a:tblPr>
              <a:tblGrid>
                <a:gridCol w="118624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2743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59889">
                  <a:extLst>
                    <a:ext uri="{9D8B030D-6E8A-4147-A177-3AD203B41FA5}">
                      <a16:colId xmlns:a16="http://schemas.microsoft.com/office/drawing/2014/main" val="2883934352"/>
                    </a:ext>
                  </a:extLst>
                </a:gridCol>
                <a:gridCol w="427593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02448">
                <a:tc>
                  <a:txBody>
                    <a:bodyPr/>
                    <a:lstStyle/>
                    <a:p>
                      <a:pPr marL="0" indent="0" algn="l" defTabSz="914400" rtl="0" eaLnBrk="1" latinLnBrk="0" hangingPunct="1">
                        <a:buNone/>
                      </a:pPr>
                      <a:r>
                        <a:rPr lang="en-US" sz="1800" b="1" u="none" strike="noStrike" kern="1200" cap="none" dirty="0">
                          <a:solidFill>
                            <a:schemeClr val="dk1"/>
                          </a:solidFill>
                          <a:latin typeface="Montserrat"/>
                          <a:ea typeface="Montserrat"/>
                          <a:cs typeface="Montserrat"/>
                        </a:rPr>
                        <a:t>Category</a:t>
                      </a:r>
                    </a:p>
                  </a:txBody>
                  <a:tcPr anchor="ctr">
                    <a:lnL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l" defTabSz="914400" rtl="0" eaLnBrk="1" latinLnBrk="0" hangingPunct="1">
                        <a:buNone/>
                      </a:pPr>
                      <a:r>
                        <a:rPr lang="en-US" sz="1800" b="1" u="none" strike="noStrike" kern="1200" cap="none" dirty="0">
                          <a:solidFill>
                            <a:schemeClr val="dk1"/>
                          </a:solidFill>
                          <a:latin typeface="Montserrat"/>
                          <a:ea typeface="Montserrat"/>
                          <a:cs typeface="Montserrat"/>
                        </a:rPr>
                        <a:t>Amount Q1-Q2</a:t>
                      </a:r>
                    </a:p>
                  </a:txBody>
                  <a:tcPr anchor="ctr">
                    <a:lnL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l" defTabSz="914400" rtl="0" eaLnBrk="1" latinLnBrk="0" hangingPunct="1">
                        <a:buNone/>
                      </a:pPr>
                      <a:r>
                        <a:rPr lang="en-US" sz="1800" b="1" u="none" strike="noStrike" kern="1200" cap="none" dirty="0">
                          <a:solidFill>
                            <a:schemeClr val="dk1"/>
                          </a:solidFill>
                          <a:latin typeface="Montserrat"/>
                          <a:ea typeface="Montserrat"/>
                          <a:cs typeface="Montserrat"/>
                        </a:rPr>
                        <a:t>Amount 2026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l" defTabSz="914400" rtl="0" eaLnBrk="1" latinLnBrk="0" hangingPunct="1">
                        <a:buNone/>
                      </a:pPr>
                      <a:r>
                        <a:rPr lang="en-US" sz="1800" b="1" u="none" strike="noStrike" kern="1200" cap="none" dirty="0">
                          <a:solidFill>
                            <a:schemeClr val="dk1"/>
                          </a:solidFill>
                          <a:latin typeface="Montserrat"/>
                          <a:ea typeface="Montserrat"/>
                          <a:cs typeface="Montserrat"/>
                        </a:rPr>
                        <a:t>Notes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30722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600" u="none" strike="noStrike" kern="1200" cap="none" dirty="0" err="1">
                          <a:solidFill>
                            <a:schemeClr val="dk1"/>
                          </a:solidFill>
                          <a:latin typeface="Onest"/>
                          <a:ea typeface="Onest"/>
                          <a:cs typeface="Onest"/>
                        </a:rPr>
                        <a:t>Opex</a:t>
                      </a:r>
                      <a:r>
                        <a:rPr lang="en-US" sz="1600" u="none" strike="noStrike" kern="1200" cap="none" baseline="0" dirty="0">
                          <a:solidFill>
                            <a:schemeClr val="dk1"/>
                          </a:solidFill>
                          <a:latin typeface="Onest"/>
                          <a:ea typeface="Onest"/>
                          <a:cs typeface="Onest"/>
                        </a:rPr>
                        <a:t> Funding</a:t>
                      </a:r>
                      <a:endParaRPr lang="en-US" sz="1600" u="none" strike="noStrike" kern="1200" cap="none" dirty="0">
                        <a:solidFill>
                          <a:schemeClr val="dk1"/>
                        </a:solidFill>
                        <a:latin typeface="Onest"/>
                        <a:ea typeface="Onest"/>
                        <a:cs typeface="Onest"/>
                      </a:endParaRPr>
                    </a:p>
                  </a:txBody>
                  <a:tcPr anchor="ctr">
                    <a:lnL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US" sz="1600" u="none" strike="noStrike" kern="1200" cap="none" dirty="0">
                          <a:solidFill>
                            <a:schemeClr val="dk1"/>
                          </a:solidFill>
                          <a:latin typeface="Onest"/>
                          <a:ea typeface="Onest"/>
                          <a:cs typeface="Onest"/>
                        </a:rPr>
                        <a:t>$2.8M</a:t>
                      </a:r>
                    </a:p>
                  </a:txBody>
                  <a:tcPr anchor="ctr">
                    <a:lnL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US" sz="1600" u="none" strike="noStrike" kern="1200" cap="none" dirty="0">
                          <a:solidFill>
                            <a:schemeClr val="dk1"/>
                          </a:solidFill>
                          <a:latin typeface="Onest"/>
                          <a:ea typeface="Onest"/>
                          <a:cs typeface="Onest"/>
                        </a:rPr>
                        <a:t>$3.7M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600" u="none" strike="noStrike" kern="1200" cap="none" dirty="0">
                          <a:solidFill>
                            <a:schemeClr val="dk1"/>
                          </a:solidFill>
                          <a:latin typeface="Onest"/>
                          <a:ea typeface="Onest"/>
                          <a:cs typeface="Onest"/>
                        </a:rPr>
                        <a:t>Funding until reaching EBITDA +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30722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600" u="none" strike="noStrike" kern="1200" cap="none" dirty="0">
                          <a:solidFill>
                            <a:schemeClr val="dk1"/>
                          </a:solidFill>
                          <a:latin typeface="Onest"/>
                          <a:ea typeface="Onest"/>
                          <a:cs typeface="Onest"/>
                        </a:rPr>
                        <a:t>Capex Funding</a:t>
                      </a:r>
                    </a:p>
                  </a:txBody>
                  <a:tcPr anchor="ctr">
                    <a:lnL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US" sz="1600" u="none" strike="noStrike" kern="1200" cap="none" dirty="0">
                          <a:solidFill>
                            <a:schemeClr val="dk1"/>
                          </a:solidFill>
                          <a:latin typeface="Onest"/>
                          <a:ea typeface="Onest"/>
                          <a:cs typeface="Onest"/>
                        </a:rPr>
                        <a:t>$2.5M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US" sz="1600" u="none" strike="noStrike" kern="1200" cap="none" dirty="0">
                          <a:solidFill>
                            <a:schemeClr val="dk1"/>
                          </a:solidFill>
                          <a:latin typeface="Onest"/>
                          <a:ea typeface="Onest"/>
                          <a:cs typeface="Onest"/>
                        </a:rPr>
                        <a:t>$3.4M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600" u="none" strike="noStrike" kern="1200" cap="none" dirty="0">
                          <a:solidFill>
                            <a:schemeClr val="dk1"/>
                          </a:solidFill>
                          <a:latin typeface="Onest"/>
                          <a:ea typeface="Onest"/>
                          <a:cs typeface="Onest"/>
                        </a:rPr>
                        <a:t>Portfolio of revenue driving projects and infrastructure</a:t>
                      </a:r>
                      <a:r>
                        <a:rPr lang="en-US" sz="1600" u="none" strike="noStrike" kern="1200" cap="none" baseline="0" dirty="0">
                          <a:solidFill>
                            <a:schemeClr val="dk1"/>
                          </a:solidFill>
                          <a:latin typeface="Onest"/>
                          <a:ea typeface="Onest"/>
                          <a:cs typeface="Onest"/>
                        </a:rPr>
                        <a:t> for 2026</a:t>
                      </a:r>
                      <a:endParaRPr lang="en-US" sz="1600" u="none" strike="noStrike" kern="1200" cap="none" dirty="0">
                        <a:solidFill>
                          <a:schemeClr val="dk1"/>
                        </a:solidFill>
                        <a:latin typeface="Onest"/>
                        <a:ea typeface="Onest"/>
                        <a:cs typeface="Onest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22659091"/>
                  </a:ext>
                </a:extLst>
              </a:tr>
              <a:tr h="530722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600" u="none" strike="noStrike" kern="1200" cap="none" dirty="0">
                          <a:solidFill>
                            <a:schemeClr val="dk1"/>
                          </a:solidFill>
                          <a:latin typeface="Onest"/>
                          <a:ea typeface="Onest"/>
                          <a:cs typeface="Onest"/>
                        </a:rPr>
                        <a:t>Working Capital</a:t>
                      </a:r>
                    </a:p>
                  </a:txBody>
                  <a:tcPr anchor="ctr">
                    <a:lnL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600" u="none" strike="noStrike" kern="1200" cap="none" dirty="0">
                          <a:solidFill>
                            <a:schemeClr val="dk1"/>
                          </a:solidFill>
                          <a:latin typeface="Onest"/>
                          <a:ea typeface="Onest"/>
                          <a:cs typeface="Onest"/>
                        </a:rPr>
                        <a:t>$0.5M</a:t>
                      </a:r>
                    </a:p>
                  </a:txBody>
                  <a:tcPr anchor="ctr">
                    <a:lnL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600" u="none" strike="noStrike" kern="1200" cap="none" dirty="0">
                          <a:solidFill>
                            <a:schemeClr val="dk1"/>
                          </a:solidFill>
                          <a:latin typeface="Onest"/>
                          <a:ea typeface="Onest"/>
                          <a:cs typeface="Onest"/>
                        </a:rPr>
                        <a:t>$0.5M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600" u="none" strike="noStrike" kern="1200" cap="none" dirty="0">
                          <a:solidFill>
                            <a:schemeClr val="dk1"/>
                          </a:solidFill>
                          <a:latin typeface="Onest"/>
                          <a:ea typeface="Onest"/>
                          <a:cs typeface="Onest"/>
                        </a:rPr>
                        <a:t>This is more important</a:t>
                      </a:r>
                      <a:r>
                        <a:rPr lang="en-US" sz="1600" u="none" strike="noStrike" kern="1200" cap="none" baseline="0" dirty="0">
                          <a:solidFill>
                            <a:schemeClr val="dk1"/>
                          </a:solidFill>
                          <a:latin typeface="Onest"/>
                          <a:ea typeface="Onest"/>
                          <a:cs typeface="Onest"/>
                        </a:rPr>
                        <a:t> as revenue grows. </a:t>
                      </a:r>
                      <a:r>
                        <a:rPr lang="en-US" sz="1600" u="none" strike="noStrike" kern="1200" cap="none" dirty="0">
                          <a:solidFill>
                            <a:schemeClr val="dk1"/>
                          </a:solidFill>
                          <a:latin typeface="Onest"/>
                          <a:ea typeface="Onest"/>
                          <a:cs typeface="Onest"/>
                        </a:rPr>
                        <a:t>Most receivables are net 60 days. 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30722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600" b="1" u="none" strike="noStrike" kern="1200" cap="none" dirty="0">
                          <a:solidFill>
                            <a:schemeClr val="dk1"/>
                          </a:solidFill>
                          <a:latin typeface="Onest"/>
                          <a:ea typeface="Onest"/>
                          <a:cs typeface="Onest"/>
                        </a:rPr>
                        <a:t>Total</a:t>
                      </a:r>
                    </a:p>
                  </a:txBody>
                  <a:tcPr anchor="ctr">
                    <a:lnL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600" b="1" u="none" strike="noStrike" kern="1200" cap="none" dirty="0">
                          <a:solidFill>
                            <a:schemeClr val="dk1"/>
                          </a:solidFill>
                          <a:latin typeface="Onest"/>
                          <a:ea typeface="Onest"/>
                          <a:cs typeface="Onest"/>
                        </a:rPr>
                        <a:t>$5.8M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600" b="1" u="none" strike="noStrike" kern="1200" cap="none" dirty="0">
                          <a:solidFill>
                            <a:schemeClr val="dk1"/>
                          </a:solidFill>
                          <a:latin typeface="Onest"/>
                          <a:ea typeface="Onest"/>
                          <a:cs typeface="Onest"/>
                        </a:rPr>
                        <a:t>$7.6M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endParaRPr lang="en-US" sz="1600" u="none" strike="noStrike" kern="1200" cap="none" dirty="0">
                        <a:solidFill>
                          <a:schemeClr val="dk1"/>
                        </a:solidFill>
                        <a:latin typeface="Onest"/>
                        <a:ea typeface="Onest"/>
                        <a:cs typeface="Onest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965451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7873472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4" name="Google Shape;284;p2"/>
          <p:cNvSpPr txBox="1">
            <a:spLocks noGrp="1"/>
          </p:cNvSpPr>
          <p:nvPr>
            <p:ph type="title"/>
          </p:nvPr>
        </p:nvSpPr>
        <p:spPr>
          <a:xfrm>
            <a:off x="312421" y="213192"/>
            <a:ext cx="8347097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68569" rIns="68569" bIns="68569" anchor="ctr" anchorCtr="0">
            <a:noAutofit/>
          </a:bodyPr>
          <a:lstStyle/>
          <a:p>
            <a:r>
              <a:rPr lang="en-US" dirty="0"/>
              <a:t>5 Year Forecast</a:t>
            </a:r>
            <a:endParaRPr dirty="0"/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24486336"/>
              </p:ext>
            </p:extLst>
          </p:nvPr>
        </p:nvGraphicFramePr>
        <p:xfrm>
          <a:off x="931818" y="1349740"/>
          <a:ext cx="7291226" cy="256032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607966">
                  <a:extLst>
                    <a:ext uri="{9D8B030D-6E8A-4147-A177-3AD203B41FA5}">
                      <a16:colId xmlns:a16="http://schemas.microsoft.com/office/drawing/2014/main" val="980193078"/>
                    </a:ext>
                  </a:extLst>
                </a:gridCol>
                <a:gridCol w="1136652">
                  <a:extLst>
                    <a:ext uri="{9D8B030D-6E8A-4147-A177-3AD203B41FA5}">
                      <a16:colId xmlns:a16="http://schemas.microsoft.com/office/drawing/2014/main" val="1648552521"/>
                    </a:ext>
                  </a:extLst>
                </a:gridCol>
                <a:gridCol w="1136652">
                  <a:extLst>
                    <a:ext uri="{9D8B030D-6E8A-4147-A177-3AD203B41FA5}">
                      <a16:colId xmlns:a16="http://schemas.microsoft.com/office/drawing/2014/main" val="2890691241"/>
                    </a:ext>
                  </a:extLst>
                </a:gridCol>
                <a:gridCol w="1136652">
                  <a:extLst>
                    <a:ext uri="{9D8B030D-6E8A-4147-A177-3AD203B41FA5}">
                      <a16:colId xmlns:a16="http://schemas.microsoft.com/office/drawing/2014/main" val="1639276360"/>
                    </a:ext>
                  </a:extLst>
                </a:gridCol>
                <a:gridCol w="1136652">
                  <a:extLst>
                    <a:ext uri="{9D8B030D-6E8A-4147-A177-3AD203B41FA5}">
                      <a16:colId xmlns:a16="http://schemas.microsoft.com/office/drawing/2014/main" val="3247278616"/>
                    </a:ext>
                  </a:extLst>
                </a:gridCol>
                <a:gridCol w="1136652">
                  <a:extLst>
                    <a:ext uri="{9D8B030D-6E8A-4147-A177-3AD203B41FA5}">
                      <a16:colId xmlns:a16="http://schemas.microsoft.com/office/drawing/2014/main" val="3642096655"/>
                    </a:ext>
                  </a:extLst>
                </a:gridCol>
              </a:tblGrid>
              <a:tr h="105236">
                <a:tc>
                  <a:txBody>
                    <a:bodyPr/>
                    <a:lstStyle/>
                    <a:p>
                      <a:pPr algn="l" fontAlgn="b"/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u="none" strike="noStrike" dirty="0">
                          <a:effectLst/>
                        </a:rPr>
                        <a:t>2026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u="none" strike="noStrike" dirty="0">
                          <a:effectLst/>
                        </a:rPr>
                        <a:t>2027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u="none" strike="noStrike" dirty="0">
                          <a:effectLst/>
                        </a:rPr>
                        <a:t>2028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u="none" strike="noStrike" dirty="0">
                          <a:effectLst/>
                        </a:rPr>
                        <a:t>2029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u="none" strike="noStrike" dirty="0">
                          <a:effectLst/>
                        </a:rPr>
                        <a:t>2030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725359"/>
                  </a:ext>
                </a:extLst>
              </a:tr>
              <a:tr h="105236"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8343350"/>
                  </a:ext>
                </a:extLst>
              </a:tr>
              <a:tr h="105236"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Revenue</a:t>
                      </a: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$10,889,971 </a:t>
                      </a: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$49,332,599 </a:t>
                      </a: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$94,378,836 </a:t>
                      </a: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$147,586,443 </a:t>
                      </a: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$209,627,207 </a:t>
                      </a: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03501777"/>
                  </a:ext>
                </a:extLst>
              </a:tr>
              <a:tr h="105236"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21601273"/>
                  </a:ext>
                </a:extLst>
              </a:tr>
              <a:tr h="105236"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Cost of Goods Sold</a:t>
                      </a: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$3,877,976 </a:t>
                      </a: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$14,849,112 </a:t>
                      </a: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$28,408,030 </a:t>
                      </a: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$44,423,519 </a:t>
                      </a: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$63,097,789 </a:t>
                      </a: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38535231"/>
                  </a:ext>
                </a:extLst>
              </a:tr>
              <a:tr h="105236"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Gross Margin</a:t>
                      </a: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$7,011,995 </a:t>
                      </a: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$34,483,487 </a:t>
                      </a: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$65,970,806 </a:t>
                      </a: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$103,162,924 </a:t>
                      </a: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$146,529,418 </a:t>
                      </a: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11337549"/>
                  </a:ext>
                </a:extLst>
              </a:tr>
              <a:tr h="105236"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62249143"/>
                  </a:ext>
                </a:extLst>
              </a:tr>
              <a:tr h="105236"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Operating Expenses</a:t>
                      </a: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$5,658,195 </a:t>
                      </a: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$15,788,271 </a:t>
                      </a: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$30,201,228 </a:t>
                      </a: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$47,227,662 </a:t>
                      </a: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$67,080,706 </a:t>
                      </a: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56842479"/>
                  </a:ext>
                </a:extLst>
              </a:tr>
              <a:tr h="105236"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22004044"/>
                  </a:ext>
                </a:extLst>
              </a:tr>
              <a:tr h="105236"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EBITDA</a:t>
                      </a: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$1,353,800 </a:t>
                      </a: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$18,695,216 </a:t>
                      </a: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$35,769,578 </a:t>
                      </a: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$55,935,262 </a:t>
                      </a: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$79,448,712 </a:t>
                      </a: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33602797"/>
                  </a:ext>
                </a:extLst>
              </a:tr>
              <a:tr h="105236">
                <a:tc>
                  <a:txBody>
                    <a:bodyPr/>
                    <a:lstStyle/>
                    <a:p>
                      <a:pPr algn="l" rtl="0" fontAlgn="b"/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96203382"/>
                  </a:ext>
                </a:extLst>
              </a:tr>
              <a:tr h="105236"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0205666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4147593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4199</TotalTime>
  <Words>1719</Words>
  <Application>Microsoft Office PowerPoint</Application>
  <PresentationFormat>On-screen Show (16:9)</PresentationFormat>
  <Paragraphs>980</Paragraphs>
  <Slides>13</Slides>
  <Notes>13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9" baseType="lpstr">
      <vt:lpstr>Arial</vt:lpstr>
      <vt:lpstr>Calibri</vt:lpstr>
      <vt:lpstr>Montserrat</vt:lpstr>
      <vt:lpstr>Onest</vt:lpstr>
      <vt:lpstr>Times New Roman</vt:lpstr>
      <vt:lpstr>Office Theme</vt:lpstr>
      <vt:lpstr>Loop TV</vt:lpstr>
      <vt:lpstr>Q4 2025 Review</vt:lpstr>
      <vt:lpstr>2026 Targets</vt:lpstr>
      <vt:lpstr>Daily Active Players</vt:lpstr>
      <vt:lpstr>2026 Revenue and COGS Budget</vt:lpstr>
      <vt:lpstr>2026 Opex Budget – Non Payroll</vt:lpstr>
      <vt:lpstr>2026 Personnel Plan and Payroll</vt:lpstr>
      <vt:lpstr>2026 Loop TV P&amp;L</vt:lpstr>
      <vt:lpstr>2026 Capital Expenditures</vt:lpstr>
      <vt:lpstr>KPI’s</vt:lpstr>
      <vt:lpstr>Contingency Plans – Continuous Improvements</vt:lpstr>
      <vt:lpstr>Capital Needs</vt:lpstr>
      <vt:lpstr>5 Year Forecast</vt:lpstr>
    </vt:vector>
  </TitlesOfParts>
  <Company>Eagle II LLC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Loop TV Board Presentation - December 17, 2025</dc:title>
  <dc:subject>PptxGenJS Presentation</dc:subject>
  <dc:creator>Loop TV</dc:creator>
  <cp:lastModifiedBy>D Beatty</cp:lastModifiedBy>
  <cp:revision>52</cp:revision>
  <dcterms:created xsi:type="dcterms:W3CDTF">2025-12-14T23:27:01Z</dcterms:created>
  <dcterms:modified xsi:type="dcterms:W3CDTF">2026-01-08T23:56:45Z</dcterms:modified>
</cp:coreProperties>
</file>